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Lst>
  <p:sldSz cx="12192000" cy="6858000"/>
  <p:notesSz cx="6858000" cy="9144000"/>
  <p:embeddedFontLst>
    <p:embeddedFont>
      <p:font typeface="Calibri" panose="020F0502020204030204"/>
      <p:regular r:id="rId47"/>
    </p:embeddedFont>
    <p:embeddedFont>
      <p:font typeface="Lato Black" panose="020F0802020204030203"/>
      <p:bold r:id="rId48"/>
      <p:boldItalic r:id="rId49"/>
    </p:embeddedFont>
    <p:embeddedFont>
      <p:font typeface="Libre Baskerville" panose="02000000000000000000"/>
      <p:regular r:id="rId50"/>
    </p:embeddedFont>
    <p:embeddedFont>
      <p:font typeface="Verdana" panose="020B0604030504040204"/>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font" Target="fonts/font8.fntdata"/><Relationship Id="rId53" Type="http://schemas.openxmlformats.org/officeDocument/2006/relationships/font" Target="fonts/font7.fntdata"/><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E631400-CAAF-449A-8E60-8EAAE78E08C3}"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9CD5EE74-9D53-4954-BCF8-2E712513DDB4}">
      <dgm:prSet phldrT="[Text]"/>
      <dgm:spPr/>
      <dgm:t>
        <a:bodyPr/>
        <a:lstStyle/>
        <a:p>
          <a:r>
            <a:rPr lang="en-US" dirty="0"/>
            <a:t>Recommender </a:t>
          </a:r>
        </a:p>
        <a:p>
          <a:r>
            <a:rPr lang="en-US" dirty="0"/>
            <a:t>System</a:t>
          </a:r>
        </a:p>
      </dgm:t>
    </dgm:pt>
    <dgm:pt modelId="{6EEA3DA0-6D15-45E3-BFF3-9122004BCAC5}" cxnId="{AAABBAB9-AF15-4430-ACA5-FF565089DEE8}" type="parTrans">
      <dgm:prSet/>
      <dgm:spPr/>
      <dgm:t>
        <a:bodyPr/>
        <a:lstStyle/>
        <a:p>
          <a:endParaRPr lang="en-US"/>
        </a:p>
      </dgm:t>
    </dgm:pt>
    <dgm:pt modelId="{B17E5318-FCDE-4FB3-9BF5-D5DE7911F27E}" cxnId="{AAABBAB9-AF15-4430-ACA5-FF565089DEE8}" type="sibTrans">
      <dgm:prSet/>
      <dgm:spPr/>
      <dgm:t>
        <a:bodyPr/>
        <a:lstStyle/>
        <a:p>
          <a:endParaRPr lang="en-US"/>
        </a:p>
      </dgm:t>
    </dgm:pt>
    <dgm:pt modelId="{BB739A58-FE12-4A60-AEE7-C42ED0969C82}">
      <dgm:prSet phldrT="[Text]"/>
      <dgm:spPr/>
      <dgm:t>
        <a:bodyPr/>
        <a:lstStyle/>
        <a:p>
          <a:r>
            <a:rPr lang="en-US" dirty="0"/>
            <a:t>Collaborative</a:t>
          </a:r>
        </a:p>
        <a:p>
          <a:r>
            <a:rPr lang="en-US" dirty="0"/>
            <a:t>Filtering</a:t>
          </a:r>
        </a:p>
      </dgm:t>
    </dgm:pt>
    <dgm:pt modelId="{035C75C5-7C53-404D-B758-49D293CA76C2}" cxnId="{C3AAC94D-82F4-48F2-9109-E2D12A598EEC}" type="parTrans">
      <dgm:prSet/>
      <dgm:spPr/>
      <dgm:t>
        <a:bodyPr/>
        <a:lstStyle/>
        <a:p>
          <a:endParaRPr lang="en-US"/>
        </a:p>
      </dgm:t>
    </dgm:pt>
    <dgm:pt modelId="{E959728B-E881-4349-B8C5-A78C4258DFDF}" cxnId="{C3AAC94D-82F4-48F2-9109-E2D12A598EEC}" type="sibTrans">
      <dgm:prSet/>
      <dgm:spPr/>
      <dgm:t>
        <a:bodyPr/>
        <a:lstStyle/>
        <a:p>
          <a:endParaRPr lang="en-US"/>
        </a:p>
      </dgm:t>
    </dgm:pt>
    <dgm:pt modelId="{724D3B63-E3F9-4F93-A49F-301F2DD6CA88}">
      <dgm:prSet phldrT="[Text]"/>
      <dgm:spPr/>
      <dgm:t>
        <a:bodyPr/>
        <a:lstStyle/>
        <a:p>
          <a:r>
            <a:rPr lang="en-US" dirty="0"/>
            <a:t>Model Based</a:t>
          </a:r>
        </a:p>
      </dgm:t>
    </dgm:pt>
    <dgm:pt modelId="{BD2F3B83-FFB8-4442-8063-7FE43BE8D50C}" cxnId="{2B817940-E736-4BF2-A47C-C44896A655F6}" type="parTrans">
      <dgm:prSet/>
      <dgm:spPr/>
      <dgm:t>
        <a:bodyPr/>
        <a:lstStyle/>
        <a:p>
          <a:endParaRPr lang="en-US"/>
        </a:p>
      </dgm:t>
    </dgm:pt>
    <dgm:pt modelId="{FE3B0738-F618-4600-897A-C3145FF271D4}" cxnId="{2B817940-E736-4BF2-A47C-C44896A655F6}" type="sibTrans">
      <dgm:prSet/>
      <dgm:spPr/>
      <dgm:t>
        <a:bodyPr/>
        <a:lstStyle/>
        <a:p>
          <a:endParaRPr lang="en-US"/>
        </a:p>
      </dgm:t>
    </dgm:pt>
    <dgm:pt modelId="{2FB86411-FABC-4E14-A64D-56EA26876628}">
      <dgm:prSet phldrT="[Text]"/>
      <dgm:spPr/>
      <dgm:t>
        <a:bodyPr/>
        <a:lstStyle/>
        <a:p>
          <a:r>
            <a:rPr lang="en-US" dirty="0"/>
            <a:t>Memory Based</a:t>
          </a:r>
        </a:p>
      </dgm:t>
    </dgm:pt>
    <dgm:pt modelId="{AC7CB3DE-8187-4481-BEF2-7A93F489DF21}" cxnId="{6652D08B-5F8C-414B-812B-F067E7F7D4C0}" type="parTrans">
      <dgm:prSet/>
      <dgm:spPr/>
      <dgm:t>
        <a:bodyPr/>
        <a:lstStyle/>
        <a:p>
          <a:endParaRPr lang="en-US"/>
        </a:p>
      </dgm:t>
    </dgm:pt>
    <dgm:pt modelId="{DF380FF2-40C2-406A-AD1A-A04FE63079BD}" cxnId="{6652D08B-5F8C-414B-812B-F067E7F7D4C0}" type="sibTrans">
      <dgm:prSet/>
      <dgm:spPr/>
      <dgm:t>
        <a:bodyPr/>
        <a:lstStyle/>
        <a:p>
          <a:endParaRPr lang="en-US"/>
        </a:p>
      </dgm:t>
    </dgm:pt>
    <dgm:pt modelId="{FD23E29B-8089-4DFF-9AE4-B6223F0CF450}">
      <dgm:prSet phldrT="[Text]"/>
      <dgm:spPr/>
      <dgm:t>
        <a:bodyPr/>
        <a:lstStyle/>
        <a:p>
          <a:r>
            <a:rPr lang="en-US" dirty="0"/>
            <a:t>Content </a:t>
          </a:r>
        </a:p>
        <a:p>
          <a:r>
            <a:rPr lang="en-US" dirty="0"/>
            <a:t>Based</a:t>
          </a:r>
        </a:p>
      </dgm:t>
    </dgm:pt>
    <dgm:pt modelId="{87535F12-47AA-4A43-8BA7-5AAAFF7B8E81}" cxnId="{081B24F9-07E6-407D-8D8E-04D3B9C45E1C}" type="parTrans">
      <dgm:prSet/>
      <dgm:spPr/>
      <dgm:t>
        <a:bodyPr/>
        <a:lstStyle/>
        <a:p>
          <a:endParaRPr lang="en-US"/>
        </a:p>
      </dgm:t>
    </dgm:pt>
    <dgm:pt modelId="{A3325B89-A289-4339-91F3-86833065F844}" cxnId="{081B24F9-07E6-407D-8D8E-04D3B9C45E1C}" type="sibTrans">
      <dgm:prSet/>
      <dgm:spPr/>
      <dgm:t>
        <a:bodyPr/>
        <a:lstStyle/>
        <a:p>
          <a:endParaRPr lang="en-US"/>
        </a:p>
      </dgm:t>
    </dgm:pt>
    <dgm:pt modelId="{67894976-D21C-44A5-A19F-495931A9E548}" type="pres">
      <dgm:prSet presAssocID="{1E631400-CAAF-449A-8E60-8EAAE78E08C3}" presName="hierChild1" presStyleCnt="0">
        <dgm:presLayoutVars>
          <dgm:chPref val="1"/>
          <dgm:dir/>
          <dgm:animOne val="branch"/>
          <dgm:animLvl val="lvl"/>
          <dgm:resizeHandles/>
        </dgm:presLayoutVars>
      </dgm:prSet>
      <dgm:spPr/>
    </dgm:pt>
    <dgm:pt modelId="{FD09A4E4-5EEE-4CF6-8A75-405D404E0210}" type="pres">
      <dgm:prSet presAssocID="{9CD5EE74-9D53-4954-BCF8-2E712513DDB4}" presName="hierRoot1" presStyleCnt="0"/>
      <dgm:spPr/>
    </dgm:pt>
    <dgm:pt modelId="{6158965A-EE91-41EA-B42B-B21DBE1D2F54}" type="pres">
      <dgm:prSet presAssocID="{9CD5EE74-9D53-4954-BCF8-2E712513DDB4}" presName="composite" presStyleCnt="0"/>
      <dgm:spPr/>
    </dgm:pt>
    <dgm:pt modelId="{1A34E5FD-E88B-4EC7-8647-54BCF064CE6C}" type="pres">
      <dgm:prSet presAssocID="{9CD5EE74-9D53-4954-BCF8-2E712513DDB4}" presName="background" presStyleLbl="node0" presStyleIdx="0" presStyleCnt="1"/>
      <dgm:spPr/>
    </dgm:pt>
    <dgm:pt modelId="{F4BA3623-CC09-4ACD-ACC7-57E60605E8D8}" type="pres">
      <dgm:prSet presAssocID="{9CD5EE74-9D53-4954-BCF8-2E712513DDB4}" presName="text" presStyleLbl="fgAcc0" presStyleIdx="0" presStyleCnt="1">
        <dgm:presLayoutVars>
          <dgm:chPref val="3"/>
        </dgm:presLayoutVars>
      </dgm:prSet>
      <dgm:spPr/>
    </dgm:pt>
    <dgm:pt modelId="{2C31003F-FB1C-440E-9FA2-0E7F098B9527}" type="pres">
      <dgm:prSet presAssocID="{9CD5EE74-9D53-4954-BCF8-2E712513DDB4}" presName="hierChild2" presStyleCnt="0"/>
      <dgm:spPr/>
    </dgm:pt>
    <dgm:pt modelId="{DFAA2684-D660-45BE-B5A2-66B2697B5727}" type="pres">
      <dgm:prSet presAssocID="{035C75C5-7C53-404D-B758-49D293CA76C2}" presName="Name10" presStyleLbl="parChTrans1D2" presStyleIdx="0" presStyleCnt="2"/>
      <dgm:spPr/>
    </dgm:pt>
    <dgm:pt modelId="{6B9D31E1-FD81-453C-843D-7FA7B8B06514}" type="pres">
      <dgm:prSet presAssocID="{BB739A58-FE12-4A60-AEE7-C42ED0969C82}" presName="hierRoot2" presStyleCnt="0"/>
      <dgm:spPr/>
    </dgm:pt>
    <dgm:pt modelId="{8A3A0670-B554-4823-AC33-89771701D7A0}" type="pres">
      <dgm:prSet presAssocID="{BB739A58-FE12-4A60-AEE7-C42ED0969C82}" presName="composite2" presStyleCnt="0"/>
      <dgm:spPr/>
    </dgm:pt>
    <dgm:pt modelId="{6F3D33C9-89CD-4B74-9885-9A13FF0B9685}" type="pres">
      <dgm:prSet presAssocID="{BB739A58-FE12-4A60-AEE7-C42ED0969C82}" presName="background2" presStyleLbl="node2" presStyleIdx="0" presStyleCnt="2"/>
      <dgm:spPr/>
    </dgm:pt>
    <dgm:pt modelId="{F344A402-49DA-40A7-BCAE-2B9D123C8A95}" type="pres">
      <dgm:prSet presAssocID="{BB739A58-FE12-4A60-AEE7-C42ED0969C82}" presName="text2" presStyleLbl="fgAcc2" presStyleIdx="0" presStyleCnt="2">
        <dgm:presLayoutVars>
          <dgm:chPref val="3"/>
        </dgm:presLayoutVars>
      </dgm:prSet>
      <dgm:spPr/>
    </dgm:pt>
    <dgm:pt modelId="{96F2103E-07EC-4569-BF7E-79198B8C46D6}" type="pres">
      <dgm:prSet presAssocID="{BB739A58-FE12-4A60-AEE7-C42ED0969C82}" presName="hierChild3" presStyleCnt="0"/>
      <dgm:spPr/>
    </dgm:pt>
    <dgm:pt modelId="{61EBF398-E77C-4B98-900C-22D46C1C7F12}" type="pres">
      <dgm:prSet presAssocID="{BD2F3B83-FFB8-4442-8063-7FE43BE8D50C}" presName="Name17" presStyleLbl="parChTrans1D3" presStyleIdx="0" presStyleCnt="2"/>
      <dgm:spPr/>
    </dgm:pt>
    <dgm:pt modelId="{BD4E87ED-4185-4215-98E9-76A251FC6A53}" type="pres">
      <dgm:prSet presAssocID="{724D3B63-E3F9-4F93-A49F-301F2DD6CA88}" presName="hierRoot3" presStyleCnt="0"/>
      <dgm:spPr/>
    </dgm:pt>
    <dgm:pt modelId="{C94608A8-A556-432A-8759-84350724C52C}" type="pres">
      <dgm:prSet presAssocID="{724D3B63-E3F9-4F93-A49F-301F2DD6CA88}" presName="composite3" presStyleCnt="0"/>
      <dgm:spPr/>
    </dgm:pt>
    <dgm:pt modelId="{5FAC254C-EFA3-4669-9490-A1911103C459}" type="pres">
      <dgm:prSet presAssocID="{724D3B63-E3F9-4F93-A49F-301F2DD6CA88}" presName="background3" presStyleLbl="node3" presStyleIdx="0" presStyleCnt="2"/>
      <dgm:spPr/>
    </dgm:pt>
    <dgm:pt modelId="{41EB88FD-6E11-43A0-9381-8A8C009A5CCD}" type="pres">
      <dgm:prSet presAssocID="{724D3B63-E3F9-4F93-A49F-301F2DD6CA88}" presName="text3" presStyleLbl="fgAcc3" presStyleIdx="0" presStyleCnt="2">
        <dgm:presLayoutVars>
          <dgm:chPref val="3"/>
        </dgm:presLayoutVars>
      </dgm:prSet>
      <dgm:spPr/>
    </dgm:pt>
    <dgm:pt modelId="{9141351A-E6FD-477F-9FFE-FF80FC1E42DD}" type="pres">
      <dgm:prSet presAssocID="{724D3B63-E3F9-4F93-A49F-301F2DD6CA88}" presName="hierChild4" presStyleCnt="0"/>
      <dgm:spPr/>
    </dgm:pt>
    <dgm:pt modelId="{86A7828F-E58A-4A3C-A27A-5B6974610AB4}" type="pres">
      <dgm:prSet presAssocID="{AC7CB3DE-8187-4481-BEF2-7A93F489DF21}" presName="Name17" presStyleLbl="parChTrans1D3" presStyleIdx="1" presStyleCnt="2"/>
      <dgm:spPr/>
    </dgm:pt>
    <dgm:pt modelId="{5EC6CA6F-418E-4677-AA53-7626FA056AD1}" type="pres">
      <dgm:prSet presAssocID="{2FB86411-FABC-4E14-A64D-56EA26876628}" presName="hierRoot3" presStyleCnt="0"/>
      <dgm:spPr/>
    </dgm:pt>
    <dgm:pt modelId="{F43557A2-544A-456E-B698-8E5FADC3B721}" type="pres">
      <dgm:prSet presAssocID="{2FB86411-FABC-4E14-A64D-56EA26876628}" presName="composite3" presStyleCnt="0"/>
      <dgm:spPr/>
    </dgm:pt>
    <dgm:pt modelId="{4DAB64DC-7889-43FE-B566-2CE7C829F859}" type="pres">
      <dgm:prSet presAssocID="{2FB86411-FABC-4E14-A64D-56EA26876628}" presName="background3" presStyleLbl="node3" presStyleIdx="1" presStyleCnt="2"/>
      <dgm:spPr/>
    </dgm:pt>
    <dgm:pt modelId="{A94001CF-9A12-499D-9E78-F2AD99D73A47}" type="pres">
      <dgm:prSet presAssocID="{2FB86411-FABC-4E14-A64D-56EA26876628}" presName="text3" presStyleLbl="fgAcc3" presStyleIdx="1" presStyleCnt="2">
        <dgm:presLayoutVars>
          <dgm:chPref val="3"/>
        </dgm:presLayoutVars>
      </dgm:prSet>
      <dgm:spPr/>
    </dgm:pt>
    <dgm:pt modelId="{93020D68-8C6E-4228-8F6D-FE9DE045AE58}" type="pres">
      <dgm:prSet presAssocID="{2FB86411-FABC-4E14-A64D-56EA26876628}" presName="hierChild4" presStyleCnt="0"/>
      <dgm:spPr/>
    </dgm:pt>
    <dgm:pt modelId="{61C89825-0CB2-4F3F-89D1-88B5FEA17C8F}" type="pres">
      <dgm:prSet presAssocID="{87535F12-47AA-4A43-8BA7-5AAAFF7B8E81}" presName="Name10" presStyleLbl="parChTrans1D2" presStyleIdx="1" presStyleCnt="2"/>
      <dgm:spPr/>
    </dgm:pt>
    <dgm:pt modelId="{1739CE27-92EF-407D-8041-E95E92A6398B}" type="pres">
      <dgm:prSet presAssocID="{FD23E29B-8089-4DFF-9AE4-B6223F0CF450}" presName="hierRoot2" presStyleCnt="0"/>
      <dgm:spPr/>
    </dgm:pt>
    <dgm:pt modelId="{B028EC07-485D-4B1C-B6C2-B99021AD69A1}" type="pres">
      <dgm:prSet presAssocID="{FD23E29B-8089-4DFF-9AE4-B6223F0CF450}" presName="composite2" presStyleCnt="0"/>
      <dgm:spPr/>
    </dgm:pt>
    <dgm:pt modelId="{F8314B31-531B-4000-A9DB-C8A17475DD79}" type="pres">
      <dgm:prSet presAssocID="{FD23E29B-8089-4DFF-9AE4-B6223F0CF450}" presName="background2" presStyleLbl="node2" presStyleIdx="1" presStyleCnt="2"/>
      <dgm:spPr/>
    </dgm:pt>
    <dgm:pt modelId="{8FE85674-48EE-4F06-8565-37004B9FDB87}" type="pres">
      <dgm:prSet presAssocID="{FD23E29B-8089-4DFF-9AE4-B6223F0CF450}" presName="text2" presStyleLbl="fgAcc2" presStyleIdx="1" presStyleCnt="2">
        <dgm:presLayoutVars>
          <dgm:chPref val="3"/>
        </dgm:presLayoutVars>
      </dgm:prSet>
      <dgm:spPr/>
    </dgm:pt>
    <dgm:pt modelId="{A5103930-7DFD-4220-BE62-ECD18D7AC677}" type="pres">
      <dgm:prSet presAssocID="{FD23E29B-8089-4DFF-9AE4-B6223F0CF450}" presName="hierChild3" presStyleCnt="0"/>
      <dgm:spPr/>
    </dgm:pt>
  </dgm:ptLst>
  <dgm:cxnLst>
    <dgm:cxn modelId="{7281EA39-2261-45D8-BD9E-ABFC435CDAD3}" type="presOf" srcId="{BB739A58-FE12-4A60-AEE7-C42ED0969C82}" destId="{F344A402-49DA-40A7-BCAE-2B9D123C8A95}" srcOrd="0" destOrd="0" presId="urn:microsoft.com/office/officeart/2005/8/layout/hierarchy1"/>
    <dgm:cxn modelId="{2B817940-E736-4BF2-A47C-C44896A655F6}" srcId="{BB739A58-FE12-4A60-AEE7-C42ED0969C82}" destId="{724D3B63-E3F9-4F93-A49F-301F2DD6CA88}" srcOrd="0" destOrd="0" parTransId="{BD2F3B83-FFB8-4442-8063-7FE43BE8D50C}" sibTransId="{FE3B0738-F618-4600-897A-C3145FF271D4}"/>
    <dgm:cxn modelId="{C3AAC94D-82F4-48F2-9109-E2D12A598EEC}" srcId="{9CD5EE74-9D53-4954-BCF8-2E712513DDB4}" destId="{BB739A58-FE12-4A60-AEE7-C42ED0969C82}" srcOrd="0" destOrd="0" parTransId="{035C75C5-7C53-404D-B758-49D293CA76C2}" sibTransId="{E959728B-E881-4349-B8C5-A78C4258DFDF}"/>
    <dgm:cxn modelId="{B98C4D71-A33B-4193-B66C-FDF1E8191CE2}" type="presOf" srcId="{BD2F3B83-FFB8-4442-8063-7FE43BE8D50C}" destId="{61EBF398-E77C-4B98-900C-22D46C1C7F12}" srcOrd="0" destOrd="0" presId="urn:microsoft.com/office/officeart/2005/8/layout/hierarchy1"/>
    <dgm:cxn modelId="{216F7A86-2802-4EFB-A2CA-E1C394EBD832}" type="presOf" srcId="{9CD5EE74-9D53-4954-BCF8-2E712513DDB4}" destId="{F4BA3623-CC09-4ACD-ACC7-57E60605E8D8}" srcOrd="0" destOrd="0" presId="urn:microsoft.com/office/officeart/2005/8/layout/hierarchy1"/>
    <dgm:cxn modelId="{6652D08B-5F8C-414B-812B-F067E7F7D4C0}" srcId="{BB739A58-FE12-4A60-AEE7-C42ED0969C82}" destId="{2FB86411-FABC-4E14-A64D-56EA26876628}" srcOrd="1" destOrd="0" parTransId="{AC7CB3DE-8187-4481-BEF2-7A93F489DF21}" sibTransId="{DF380FF2-40C2-406A-AD1A-A04FE63079BD}"/>
    <dgm:cxn modelId="{3D1D68A6-58E6-4D45-A570-0AEBEE1E8F59}" type="presOf" srcId="{AC7CB3DE-8187-4481-BEF2-7A93F489DF21}" destId="{86A7828F-E58A-4A3C-A27A-5B6974610AB4}" srcOrd="0" destOrd="0" presId="urn:microsoft.com/office/officeart/2005/8/layout/hierarchy1"/>
    <dgm:cxn modelId="{6E7D0BAD-04DA-4A23-9A90-5D1D6CDFDEA5}" type="presOf" srcId="{035C75C5-7C53-404D-B758-49D293CA76C2}" destId="{DFAA2684-D660-45BE-B5A2-66B2697B5727}" srcOrd="0" destOrd="0" presId="urn:microsoft.com/office/officeart/2005/8/layout/hierarchy1"/>
    <dgm:cxn modelId="{FE9BD6AD-5672-4C64-BCC5-3D03ADCFA974}" type="presOf" srcId="{724D3B63-E3F9-4F93-A49F-301F2DD6CA88}" destId="{41EB88FD-6E11-43A0-9381-8A8C009A5CCD}" srcOrd="0" destOrd="0" presId="urn:microsoft.com/office/officeart/2005/8/layout/hierarchy1"/>
    <dgm:cxn modelId="{C86D86B3-F39D-495A-B2D1-942F1D3C8864}" type="presOf" srcId="{87535F12-47AA-4A43-8BA7-5AAAFF7B8E81}" destId="{61C89825-0CB2-4F3F-89D1-88B5FEA17C8F}" srcOrd="0" destOrd="0" presId="urn:microsoft.com/office/officeart/2005/8/layout/hierarchy1"/>
    <dgm:cxn modelId="{AAABBAB9-AF15-4430-ACA5-FF565089DEE8}" srcId="{1E631400-CAAF-449A-8E60-8EAAE78E08C3}" destId="{9CD5EE74-9D53-4954-BCF8-2E712513DDB4}" srcOrd="0" destOrd="0" parTransId="{6EEA3DA0-6D15-45E3-BFF3-9122004BCAC5}" sibTransId="{B17E5318-FCDE-4FB3-9BF5-D5DE7911F27E}"/>
    <dgm:cxn modelId="{1992EDCA-7117-4696-887C-71D83452F3A4}" type="presOf" srcId="{FD23E29B-8089-4DFF-9AE4-B6223F0CF450}" destId="{8FE85674-48EE-4F06-8565-37004B9FDB87}" srcOrd="0" destOrd="0" presId="urn:microsoft.com/office/officeart/2005/8/layout/hierarchy1"/>
    <dgm:cxn modelId="{303B01CD-C79A-45A6-B74B-E19CFA97DED5}" type="presOf" srcId="{2FB86411-FABC-4E14-A64D-56EA26876628}" destId="{A94001CF-9A12-499D-9E78-F2AD99D73A47}" srcOrd="0" destOrd="0" presId="urn:microsoft.com/office/officeart/2005/8/layout/hierarchy1"/>
    <dgm:cxn modelId="{EC1AF1F4-001B-4D7E-B3EF-D6B5EB83E42A}" type="presOf" srcId="{1E631400-CAAF-449A-8E60-8EAAE78E08C3}" destId="{67894976-D21C-44A5-A19F-495931A9E548}" srcOrd="0" destOrd="0" presId="urn:microsoft.com/office/officeart/2005/8/layout/hierarchy1"/>
    <dgm:cxn modelId="{081B24F9-07E6-407D-8D8E-04D3B9C45E1C}" srcId="{9CD5EE74-9D53-4954-BCF8-2E712513DDB4}" destId="{FD23E29B-8089-4DFF-9AE4-B6223F0CF450}" srcOrd="1" destOrd="0" parTransId="{87535F12-47AA-4A43-8BA7-5AAAFF7B8E81}" sibTransId="{A3325B89-A289-4339-91F3-86833065F844}"/>
    <dgm:cxn modelId="{1338A794-DA33-4655-A20D-1AEF5957C29D}" type="presParOf" srcId="{67894976-D21C-44A5-A19F-495931A9E548}" destId="{FD09A4E4-5EEE-4CF6-8A75-405D404E0210}" srcOrd="0" destOrd="0" presId="urn:microsoft.com/office/officeart/2005/8/layout/hierarchy1"/>
    <dgm:cxn modelId="{EA22A4A8-FA4E-489F-9B27-2A7B2517747E}" type="presParOf" srcId="{FD09A4E4-5EEE-4CF6-8A75-405D404E0210}" destId="{6158965A-EE91-41EA-B42B-B21DBE1D2F54}" srcOrd="0" destOrd="0" presId="urn:microsoft.com/office/officeart/2005/8/layout/hierarchy1"/>
    <dgm:cxn modelId="{0DF27A53-07E2-4D6E-8DD8-0EBB4B8984E5}" type="presParOf" srcId="{6158965A-EE91-41EA-B42B-B21DBE1D2F54}" destId="{1A34E5FD-E88B-4EC7-8647-54BCF064CE6C}" srcOrd="0" destOrd="0" presId="urn:microsoft.com/office/officeart/2005/8/layout/hierarchy1"/>
    <dgm:cxn modelId="{F84504D7-78AC-4691-9D59-479C3EBBA5D6}" type="presParOf" srcId="{6158965A-EE91-41EA-B42B-B21DBE1D2F54}" destId="{F4BA3623-CC09-4ACD-ACC7-57E60605E8D8}" srcOrd="1" destOrd="0" presId="urn:microsoft.com/office/officeart/2005/8/layout/hierarchy1"/>
    <dgm:cxn modelId="{8D654A13-5EA2-4E1E-A7EB-7DFD73E647CA}" type="presParOf" srcId="{FD09A4E4-5EEE-4CF6-8A75-405D404E0210}" destId="{2C31003F-FB1C-440E-9FA2-0E7F098B9527}" srcOrd="1" destOrd="0" presId="urn:microsoft.com/office/officeart/2005/8/layout/hierarchy1"/>
    <dgm:cxn modelId="{010E8400-621E-476A-8548-B4DA242B5EC4}" type="presParOf" srcId="{2C31003F-FB1C-440E-9FA2-0E7F098B9527}" destId="{DFAA2684-D660-45BE-B5A2-66B2697B5727}" srcOrd="0" destOrd="0" presId="urn:microsoft.com/office/officeart/2005/8/layout/hierarchy1"/>
    <dgm:cxn modelId="{F897D0B1-00C8-4DC7-837D-2E241338068E}" type="presParOf" srcId="{2C31003F-FB1C-440E-9FA2-0E7F098B9527}" destId="{6B9D31E1-FD81-453C-843D-7FA7B8B06514}" srcOrd="1" destOrd="0" presId="urn:microsoft.com/office/officeart/2005/8/layout/hierarchy1"/>
    <dgm:cxn modelId="{A14B4C5B-4753-4171-A003-843E14BDFCB7}" type="presParOf" srcId="{6B9D31E1-FD81-453C-843D-7FA7B8B06514}" destId="{8A3A0670-B554-4823-AC33-89771701D7A0}" srcOrd="0" destOrd="0" presId="urn:microsoft.com/office/officeart/2005/8/layout/hierarchy1"/>
    <dgm:cxn modelId="{7BAB4B48-E54C-4865-BD57-67CB18B1267F}" type="presParOf" srcId="{8A3A0670-B554-4823-AC33-89771701D7A0}" destId="{6F3D33C9-89CD-4B74-9885-9A13FF0B9685}" srcOrd="0" destOrd="0" presId="urn:microsoft.com/office/officeart/2005/8/layout/hierarchy1"/>
    <dgm:cxn modelId="{7C3EA5E3-906D-4B9C-9CF8-52ACF5800827}" type="presParOf" srcId="{8A3A0670-B554-4823-AC33-89771701D7A0}" destId="{F344A402-49DA-40A7-BCAE-2B9D123C8A95}" srcOrd="1" destOrd="0" presId="urn:microsoft.com/office/officeart/2005/8/layout/hierarchy1"/>
    <dgm:cxn modelId="{2ED09C6E-0B50-4721-8AB3-B23A6E759FE3}" type="presParOf" srcId="{6B9D31E1-FD81-453C-843D-7FA7B8B06514}" destId="{96F2103E-07EC-4569-BF7E-79198B8C46D6}" srcOrd="1" destOrd="0" presId="urn:microsoft.com/office/officeart/2005/8/layout/hierarchy1"/>
    <dgm:cxn modelId="{32816CD3-0CCE-4D63-AF7A-5858FD646625}" type="presParOf" srcId="{96F2103E-07EC-4569-BF7E-79198B8C46D6}" destId="{61EBF398-E77C-4B98-900C-22D46C1C7F12}" srcOrd="0" destOrd="0" presId="urn:microsoft.com/office/officeart/2005/8/layout/hierarchy1"/>
    <dgm:cxn modelId="{3610B71C-ECB2-4A60-8F3E-0EFCDF34C6F8}" type="presParOf" srcId="{96F2103E-07EC-4569-BF7E-79198B8C46D6}" destId="{BD4E87ED-4185-4215-98E9-76A251FC6A53}" srcOrd="1" destOrd="0" presId="urn:microsoft.com/office/officeart/2005/8/layout/hierarchy1"/>
    <dgm:cxn modelId="{20C1878A-DF38-41C0-A899-6B22B9DD93FE}" type="presParOf" srcId="{BD4E87ED-4185-4215-98E9-76A251FC6A53}" destId="{C94608A8-A556-432A-8759-84350724C52C}" srcOrd="0" destOrd="0" presId="urn:microsoft.com/office/officeart/2005/8/layout/hierarchy1"/>
    <dgm:cxn modelId="{E5302B29-14FC-4B95-94BF-731D03344C02}" type="presParOf" srcId="{C94608A8-A556-432A-8759-84350724C52C}" destId="{5FAC254C-EFA3-4669-9490-A1911103C459}" srcOrd="0" destOrd="0" presId="urn:microsoft.com/office/officeart/2005/8/layout/hierarchy1"/>
    <dgm:cxn modelId="{0376A93D-7253-4E1E-8918-A99A02776D06}" type="presParOf" srcId="{C94608A8-A556-432A-8759-84350724C52C}" destId="{41EB88FD-6E11-43A0-9381-8A8C009A5CCD}" srcOrd="1" destOrd="0" presId="urn:microsoft.com/office/officeart/2005/8/layout/hierarchy1"/>
    <dgm:cxn modelId="{FBD3017E-ED43-478E-B5F9-CD7F1B67034E}" type="presParOf" srcId="{BD4E87ED-4185-4215-98E9-76A251FC6A53}" destId="{9141351A-E6FD-477F-9FFE-FF80FC1E42DD}" srcOrd="1" destOrd="0" presId="urn:microsoft.com/office/officeart/2005/8/layout/hierarchy1"/>
    <dgm:cxn modelId="{B5BC567E-10A3-4B08-898B-F52929802B15}" type="presParOf" srcId="{96F2103E-07EC-4569-BF7E-79198B8C46D6}" destId="{86A7828F-E58A-4A3C-A27A-5B6974610AB4}" srcOrd="2" destOrd="0" presId="urn:microsoft.com/office/officeart/2005/8/layout/hierarchy1"/>
    <dgm:cxn modelId="{04D89615-5B94-4393-9EBD-C17170F1B938}" type="presParOf" srcId="{96F2103E-07EC-4569-BF7E-79198B8C46D6}" destId="{5EC6CA6F-418E-4677-AA53-7626FA056AD1}" srcOrd="3" destOrd="0" presId="urn:microsoft.com/office/officeart/2005/8/layout/hierarchy1"/>
    <dgm:cxn modelId="{8465C293-9C52-4F32-9B4A-A08650D48660}" type="presParOf" srcId="{5EC6CA6F-418E-4677-AA53-7626FA056AD1}" destId="{F43557A2-544A-456E-B698-8E5FADC3B721}" srcOrd="0" destOrd="0" presId="urn:microsoft.com/office/officeart/2005/8/layout/hierarchy1"/>
    <dgm:cxn modelId="{01BBE725-F639-4396-9004-1F48765FF623}" type="presParOf" srcId="{F43557A2-544A-456E-B698-8E5FADC3B721}" destId="{4DAB64DC-7889-43FE-B566-2CE7C829F859}" srcOrd="0" destOrd="0" presId="urn:microsoft.com/office/officeart/2005/8/layout/hierarchy1"/>
    <dgm:cxn modelId="{24671D06-A5CF-456F-8D02-89B3B7D9942F}" type="presParOf" srcId="{F43557A2-544A-456E-B698-8E5FADC3B721}" destId="{A94001CF-9A12-499D-9E78-F2AD99D73A47}" srcOrd="1" destOrd="0" presId="urn:microsoft.com/office/officeart/2005/8/layout/hierarchy1"/>
    <dgm:cxn modelId="{700B3109-FF6F-4B06-86FC-5A75E8572134}" type="presParOf" srcId="{5EC6CA6F-418E-4677-AA53-7626FA056AD1}" destId="{93020D68-8C6E-4228-8F6D-FE9DE045AE58}" srcOrd="1" destOrd="0" presId="urn:microsoft.com/office/officeart/2005/8/layout/hierarchy1"/>
    <dgm:cxn modelId="{88E4EF6C-7D77-49E3-A6AE-2B224A6D92B6}" type="presParOf" srcId="{2C31003F-FB1C-440E-9FA2-0E7F098B9527}" destId="{61C89825-0CB2-4F3F-89D1-88B5FEA17C8F}" srcOrd="2" destOrd="0" presId="urn:microsoft.com/office/officeart/2005/8/layout/hierarchy1"/>
    <dgm:cxn modelId="{3831D96B-885E-4F09-99B1-348228F78191}" type="presParOf" srcId="{2C31003F-FB1C-440E-9FA2-0E7F098B9527}" destId="{1739CE27-92EF-407D-8041-E95E92A6398B}" srcOrd="3" destOrd="0" presId="urn:microsoft.com/office/officeart/2005/8/layout/hierarchy1"/>
    <dgm:cxn modelId="{E546993F-77B3-4731-B328-4181969DA7D8}" type="presParOf" srcId="{1739CE27-92EF-407D-8041-E95E92A6398B}" destId="{B028EC07-485D-4B1C-B6C2-B99021AD69A1}" srcOrd="0" destOrd="0" presId="urn:microsoft.com/office/officeart/2005/8/layout/hierarchy1"/>
    <dgm:cxn modelId="{A1A53F32-5967-46B7-9B79-378FF0D1F679}" type="presParOf" srcId="{B028EC07-485D-4B1C-B6C2-B99021AD69A1}" destId="{F8314B31-531B-4000-A9DB-C8A17475DD79}" srcOrd="0" destOrd="0" presId="urn:microsoft.com/office/officeart/2005/8/layout/hierarchy1"/>
    <dgm:cxn modelId="{D2B1C462-7BFF-482F-A6F9-66CC3A2C412C}" type="presParOf" srcId="{B028EC07-485D-4B1C-B6C2-B99021AD69A1}" destId="{8FE85674-48EE-4F06-8565-37004B9FDB87}" srcOrd="1" destOrd="0" presId="urn:microsoft.com/office/officeart/2005/8/layout/hierarchy1"/>
    <dgm:cxn modelId="{8FD9EFF9-D45C-4BC6-BE8B-28AA6A0AD666}" type="presParOf" srcId="{1739CE27-92EF-407D-8041-E95E92A6398B}" destId="{A5103930-7DFD-4220-BE62-ECD18D7AC677}"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89825-0CB2-4F3F-89D1-88B5FEA17C8F}">
      <dsp:nvSpPr>
        <dsp:cNvPr id="0" name=""/>
        <dsp:cNvSpPr/>
      </dsp:nvSpPr>
      <dsp:spPr>
        <a:xfrm>
          <a:off x="3439790" y="995933"/>
          <a:ext cx="957708" cy="455782"/>
        </a:xfrm>
        <a:custGeom>
          <a:avLst/>
          <a:gdLst/>
          <a:ahLst/>
          <a:cxnLst/>
          <a:rect l="0" t="0" r="0" b="0"/>
          <a:pathLst>
            <a:path>
              <a:moveTo>
                <a:pt x="0" y="0"/>
              </a:moveTo>
              <a:lnTo>
                <a:pt x="0" y="310602"/>
              </a:lnTo>
              <a:lnTo>
                <a:pt x="957708" y="310602"/>
              </a:lnTo>
              <a:lnTo>
                <a:pt x="957708" y="455782"/>
              </a:lnTo>
            </a:path>
          </a:pathLst>
        </a:custGeom>
        <a:noFill/>
        <a:ln w="425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A7828F-E58A-4A3C-A27A-5B6974610AB4}">
      <dsp:nvSpPr>
        <dsp:cNvPr id="0" name=""/>
        <dsp:cNvSpPr/>
      </dsp:nvSpPr>
      <dsp:spPr>
        <a:xfrm>
          <a:off x="2482081" y="2446862"/>
          <a:ext cx="957708" cy="455782"/>
        </a:xfrm>
        <a:custGeom>
          <a:avLst/>
          <a:gdLst/>
          <a:ahLst/>
          <a:cxnLst/>
          <a:rect l="0" t="0" r="0" b="0"/>
          <a:pathLst>
            <a:path>
              <a:moveTo>
                <a:pt x="0" y="0"/>
              </a:moveTo>
              <a:lnTo>
                <a:pt x="0" y="310602"/>
              </a:lnTo>
              <a:lnTo>
                <a:pt x="957708" y="310602"/>
              </a:lnTo>
              <a:lnTo>
                <a:pt x="957708" y="455782"/>
              </a:lnTo>
            </a:path>
          </a:pathLst>
        </a:custGeom>
        <a:noFill/>
        <a:ln w="425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BF398-E77C-4B98-900C-22D46C1C7F12}">
      <dsp:nvSpPr>
        <dsp:cNvPr id="0" name=""/>
        <dsp:cNvSpPr/>
      </dsp:nvSpPr>
      <dsp:spPr>
        <a:xfrm>
          <a:off x="1524372" y="2446862"/>
          <a:ext cx="957708" cy="455782"/>
        </a:xfrm>
        <a:custGeom>
          <a:avLst/>
          <a:gdLst/>
          <a:ahLst/>
          <a:cxnLst/>
          <a:rect l="0" t="0" r="0" b="0"/>
          <a:pathLst>
            <a:path>
              <a:moveTo>
                <a:pt x="957708" y="0"/>
              </a:moveTo>
              <a:lnTo>
                <a:pt x="957708" y="310602"/>
              </a:lnTo>
              <a:lnTo>
                <a:pt x="0" y="310602"/>
              </a:lnTo>
              <a:lnTo>
                <a:pt x="0" y="455782"/>
              </a:lnTo>
            </a:path>
          </a:pathLst>
        </a:custGeom>
        <a:noFill/>
        <a:ln w="425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AA2684-D660-45BE-B5A2-66B2697B5727}">
      <dsp:nvSpPr>
        <dsp:cNvPr id="0" name=""/>
        <dsp:cNvSpPr/>
      </dsp:nvSpPr>
      <dsp:spPr>
        <a:xfrm>
          <a:off x="2482081" y="995933"/>
          <a:ext cx="957708" cy="455782"/>
        </a:xfrm>
        <a:custGeom>
          <a:avLst/>
          <a:gdLst/>
          <a:ahLst/>
          <a:cxnLst/>
          <a:rect l="0" t="0" r="0" b="0"/>
          <a:pathLst>
            <a:path>
              <a:moveTo>
                <a:pt x="957708" y="0"/>
              </a:moveTo>
              <a:lnTo>
                <a:pt x="957708" y="310602"/>
              </a:lnTo>
              <a:lnTo>
                <a:pt x="0" y="310602"/>
              </a:lnTo>
              <a:lnTo>
                <a:pt x="0" y="455782"/>
              </a:lnTo>
            </a:path>
          </a:pathLst>
        </a:custGeom>
        <a:noFill/>
        <a:ln w="425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4E5FD-E88B-4EC7-8647-54BCF064CE6C}">
      <dsp:nvSpPr>
        <dsp:cNvPr id="0" name=""/>
        <dsp:cNvSpPr/>
      </dsp:nvSpPr>
      <dsp:spPr>
        <a:xfrm>
          <a:off x="2656209" y="786"/>
          <a:ext cx="1567160" cy="995146"/>
        </a:xfrm>
        <a:prstGeom prst="roundRect">
          <a:avLst>
            <a:gd name="adj" fmla="val 10000"/>
          </a:avLst>
        </a:prstGeom>
        <a:solidFill>
          <a:schemeClr val="dk2">
            <a:hueOff val="0"/>
            <a:satOff val="0"/>
            <a:lumOff val="0"/>
            <a:alphaOff val="0"/>
          </a:schemeClr>
        </a:solidFill>
        <a:ln w="425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BA3623-CC09-4ACD-ACC7-57E60605E8D8}">
      <dsp:nvSpPr>
        <dsp:cNvPr id="0" name=""/>
        <dsp:cNvSpPr/>
      </dsp:nvSpPr>
      <dsp:spPr>
        <a:xfrm>
          <a:off x="2830338" y="166208"/>
          <a:ext cx="1567160" cy="995146"/>
        </a:xfrm>
        <a:prstGeom prst="roundRect">
          <a:avLst>
            <a:gd name="adj" fmla="val 10000"/>
          </a:avLst>
        </a:prstGeom>
        <a:solidFill>
          <a:schemeClr val="lt2">
            <a:alpha val="90000"/>
            <a:hueOff val="0"/>
            <a:satOff val="0"/>
            <a:lumOff val="0"/>
            <a:alphaOff val="0"/>
          </a:schemeClr>
        </a:solidFill>
        <a:ln w="425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Recommender </a:t>
          </a:r>
        </a:p>
        <a:p>
          <a:pPr marL="0" lvl="0" indent="0" algn="ctr" defTabSz="666750">
            <a:lnSpc>
              <a:spcPct val="90000"/>
            </a:lnSpc>
            <a:spcBef>
              <a:spcPct val="0"/>
            </a:spcBef>
            <a:spcAft>
              <a:spcPct val="35000"/>
            </a:spcAft>
            <a:buNone/>
          </a:pPr>
          <a:r>
            <a:rPr lang="en-US" sz="1500" kern="1200" dirty="0"/>
            <a:t>System</a:t>
          </a:r>
        </a:p>
      </dsp:txBody>
      <dsp:txXfrm>
        <a:off x="2859485" y="195355"/>
        <a:ext cx="1508866" cy="936852"/>
      </dsp:txXfrm>
    </dsp:sp>
    <dsp:sp modelId="{6F3D33C9-89CD-4B74-9885-9A13FF0B9685}">
      <dsp:nvSpPr>
        <dsp:cNvPr id="0" name=""/>
        <dsp:cNvSpPr/>
      </dsp:nvSpPr>
      <dsp:spPr>
        <a:xfrm>
          <a:off x="1698500" y="1451715"/>
          <a:ext cx="1567160" cy="995146"/>
        </a:xfrm>
        <a:prstGeom prst="roundRect">
          <a:avLst>
            <a:gd name="adj" fmla="val 10000"/>
          </a:avLst>
        </a:prstGeom>
        <a:solidFill>
          <a:schemeClr val="dk2">
            <a:hueOff val="0"/>
            <a:satOff val="0"/>
            <a:lumOff val="0"/>
            <a:alphaOff val="0"/>
          </a:schemeClr>
        </a:solidFill>
        <a:ln w="425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44A402-49DA-40A7-BCAE-2B9D123C8A95}">
      <dsp:nvSpPr>
        <dsp:cNvPr id="0" name=""/>
        <dsp:cNvSpPr/>
      </dsp:nvSpPr>
      <dsp:spPr>
        <a:xfrm>
          <a:off x="1872629" y="1617137"/>
          <a:ext cx="1567160" cy="995146"/>
        </a:xfrm>
        <a:prstGeom prst="roundRect">
          <a:avLst>
            <a:gd name="adj" fmla="val 10000"/>
          </a:avLst>
        </a:prstGeom>
        <a:solidFill>
          <a:schemeClr val="lt2">
            <a:alpha val="90000"/>
            <a:hueOff val="0"/>
            <a:satOff val="0"/>
            <a:lumOff val="0"/>
            <a:alphaOff val="0"/>
          </a:schemeClr>
        </a:solidFill>
        <a:ln w="425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Collaborative</a:t>
          </a:r>
        </a:p>
        <a:p>
          <a:pPr marL="0" lvl="0" indent="0" algn="ctr" defTabSz="666750">
            <a:lnSpc>
              <a:spcPct val="90000"/>
            </a:lnSpc>
            <a:spcBef>
              <a:spcPct val="0"/>
            </a:spcBef>
            <a:spcAft>
              <a:spcPct val="35000"/>
            </a:spcAft>
            <a:buNone/>
          </a:pPr>
          <a:r>
            <a:rPr lang="en-US" sz="1500" kern="1200" dirty="0"/>
            <a:t>Filtering</a:t>
          </a:r>
        </a:p>
      </dsp:txBody>
      <dsp:txXfrm>
        <a:off x="1901776" y="1646284"/>
        <a:ext cx="1508866" cy="936852"/>
      </dsp:txXfrm>
    </dsp:sp>
    <dsp:sp modelId="{5FAC254C-EFA3-4669-9490-A1911103C459}">
      <dsp:nvSpPr>
        <dsp:cNvPr id="0" name=""/>
        <dsp:cNvSpPr/>
      </dsp:nvSpPr>
      <dsp:spPr>
        <a:xfrm>
          <a:off x="740791" y="2902644"/>
          <a:ext cx="1567160" cy="995146"/>
        </a:xfrm>
        <a:prstGeom prst="roundRect">
          <a:avLst>
            <a:gd name="adj" fmla="val 10000"/>
          </a:avLst>
        </a:prstGeom>
        <a:solidFill>
          <a:schemeClr val="dk2">
            <a:hueOff val="0"/>
            <a:satOff val="0"/>
            <a:lumOff val="0"/>
            <a:alphaOff val="0"/>
          </a:schemeClr>
        </a:solidFill>
        <a:ln w="425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EB88FD-6E11-43A0-9381-8A8C009A5CCD}">
      <dsp:nvSpPr>
        <dsp:cNvPr id="0" name=""/>
        <dsp:cNvSpPr/>
      </dsp:nvSpPr>
      <dsp:spPr>
        <a:xfrm>
          <a:off x="914920" y="3068066"/>
          <a:ext cx="1567160" cy="995146"/>
        </a:xfrm>
        <a:prstGeom prst="roundRect">
          <a:avLst>
            <a:gd name="adj" fmla="val 10000"/>
          </a:avLst>
        </a:prstGeom>
        <a:solidFill>
          <a:schemeClr val="lt2">
            <a:alpha val="90000"/>
            <a:hueOff val="0"/>
            <a:satOff val="0"/>
            <a:lumOff val="0"/>
            <a:alphaOff val="0"/>
          </a:schemeClr>
        </a:solidFill>
        <a:ln w="425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Model Based</a:t>
          </a:r>
        </a:p>
      </dsp:txBody>
      <dsp:txXfrm>
        <a:off x="944067" y="3097213"/>
        <a:ext cx="1508866" cy="936852"/>
      </dsp:txXfrm>
    </dsp:sp>
    <dsp:sp modelId="{4DAB64DC-7889-43FE-B566-2CE7C829F859}">
      <dsp:nvSpPr>
        <dsp:cNvPr id="0" name=""/>
        <dsp:cNvSpPr/>
      </dsp:nvSpPr>
      <dsp:spPr>
        <a:xfrm>
          <a:off x="2656209" y="2902644"/>
          <a:ext cx="1567160" cy="995146"/>
        </a:xfrm>
        <a:prstGeom prst="roundRect">
          <a:avLst>
            <a:gd name="adj" fmla="val 10000"/>
          </a:avLst>
        </a:prstGeom>
        <a:solidFill>
          <a:schemeClr val="dk2">
            <a:hueOff val="0"/>
            <a:satOff val="0"/>
            <a:lumOff val="0"/>
            <a:alphaOff val="0"/>
          </a:schemeClr>
        </a:solidFill>
        <a:ln w="425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4001CF-9A12-499D-9E78-F2AD99D73A47}">
      <dsp:nvSpPr>
        <dsp:cNvPr id="0" name=""/>
        <dsp:cNvSpPr/>
      </dsp:nvSpPr>
      <dsp:spPr>
        <a:xfrm>
          <a:off x="2830338" y="3068066"/>
          <a:ext cx="1567160" cy="995146"/>
        </a:xfrm>
        <a:prstGeom prst="roundRect">
          <a:avLst>
            <a:gd name="adj" fmla="val 10000"/>
          </a:avLst>
        </a:prstGeom>
        <a:solidFill>
          <a:schemeClr val="lt2">
            <a:alpha val="90000"/>
            <a:hueOff val="0"/>
            <a:satOff val="0"/>
            <a:lumOff val="0"/>
            <a:alphaOff val="0"/>
          </a:schemeClr>
        </a:solidFill>
        <a:ln w="425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Memory Based</a:t>
          </a:r>
        </a:p>
      </dsp:txBody>
      <dsp:txXfrm>
        <a:off x="2859485" y="3097213"/>
        <a:ext cx="1508866" cy="936852"/>
      </dsp:txXfrm>
    </dsp:sp>
    <dsp:sp modelId="{F8314B31-531B-4000-A9DB-C8A17475DD79}">
      <dsp:nvSpPr>
        <dsp:cNvPr id="0" name=""/>
        <dsp:cNvSpPr/>
      </dsp:nvSpPr>
      <dsp:spPr>
        <a:xfrm>
          <a:off x="3613918" y="1451715"/>
          <a:ext cx="1567160" cy="995146"/>
        </a:xfrm>
        <a:prstGeom prst="roundRect">
          <a:avLst>
            <a:gd name="adj" fmla="val 10000"/>
          </a:avLst>
        </a:prstGeom>
        <a:solidFill>
          <a:schemeClr val="dk2">
            <a:hueOff val="0"/>
            <a:satOff val="0"/>
            <a:lumOff val="0"/>
            <a:alphaOff val="0"/>
          </a:schemeClr>
        </a:solidFill>
        <a:ln w="425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E85674-48EE-4F06-8565-37004B9FDB87}">
      <dsp:nvSpPr>
        <dsp:cNvPr id="0" name=""/>
        <dsp:cNvSpPr/>
      </dsp:nvSpPr>
      <dsp:spPr>
        <a:xfrm>
          <a:off x="3788047" y="1617137"/>
          <a:ext cx="1567160" cy="995146"/>
        </a:xfrm>
        <a:prstGeom prst="roundRect">
          <a:avLst>
            <a:gd name="adj" fmla="val 10000"/>
          </a:avLst>
        </a:prstGeom>
        <a:solidFill>
          <a:schemeClr val="lt2">
            <a:alpha val="90000"/>
            <a:hueOff val="0"/>
            <a:satOff val="0"/>
            <a:lumOff val="0"/>
            <a:alphaOff val="0"/>
          </a:schemeClr>
        </a:solidFill>
        <a:ln w="425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Content </a:t>
          </a:r>
        </a:p>
        <a:p>
          <a:pPr marL="0" lvl="0" indent="0" algn="ctr" defTabSz="666750">
            <a:lnSpc>
              <a:spcPct val="90000"/>
            </a:lnSpc>
            <a:spcBef>
              <a:spcPct val="0"/>
            </a:spcBef>
            <a:spcAft>
              <a:spcPct val="35000"/>
            </a:spcAft>
            <a:buNone/>
          </a:pPr>
          <a:r>
            <a:rPr lang="en-US" sz="1500" kern="1200" dirty="0"/>
            <a:t>Based</a:t>
          </a:r>
        </a:p>
      </dsp:txBody>
      <dsp:txXfrm>
        <a:off x="3817194" y="1646284"/>
        <a:ext cx="1508866" cy="9368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panose="020F0502020204030204"/>
              <a:buNone/>
            </a:pPr>
          </a:p>
        </p:txBody>
      </p:sp>
      <p:sp>
        <p:nvSpPr>
          <p:cNvPr id="96" name="Google Shape;9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4" name="Google Shape;164;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 name="Google Shape;169;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 name="Google Shape;175;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e13ea1a74d_2_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13ea1a74d_2_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4" name="Google Shape;184;ge13ea1a74d_2_9: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 name="Google Shape;189;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5" name="Google Shape;195;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 name="Google Shape;203;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0" name="Google Shape;220;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6" name="Google Shape;226;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 name="Shape 105"/>
        <p:cNvGrpSpPr/>
        <p:nvPr/>
      </p:nvGrpSpPr>
      <p:grpSpPr>
        <a:xfrm>
          <a:off x="0" y="0"/>
          <a:ext cx="0" cy="0"/>
          <a:chOff x="0" y="0"/>
          <a:chExt cx="0" cy="0"/>
        </a:xfrm>
      </p:grpSpPr>
      <p:sp>
        <p:nvSpPr>
          <p:cNvPr id="106" name="Google Shape;106;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7" name="Google Shape;107;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e13ea1a74d_2_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13ea1a74d_2_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ge13ea1a74d_2_3: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9" name="Google Shape;239;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 name="Google Shape;252;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p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 name="Google Shape;259;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 name="Google Shape;265;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1" name="Google Shape;271;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p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0" name="Google Shape;280;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2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p>
        </p:txBody>
      </p:sp>
      <p:sp>
        <p:nvSpPr>
          <p:cNvPr id="287" name="Google Shape;287;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 name="Google Shape;113;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7" name="Google Shape;127;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e13ea1a74d_2_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13ea1a74d_2_1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6" name="Google Shape;136;ge13ea1a74d_2_17:notes"/>
          <p:cNvSpPr txBox="1"/>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3" name="Google Shape;143;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 name="Google Shape;157;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5" name="Shape 15"/>
        <p:cNvGrpSpPr/>
        <p:nvPr/>
      </p:nvGrpSpPr>
      <p:grpSpPr>
        <a:xfrm>
          <a:off x="0" y="0"/>
          <a:ext cx="0" cy="0"/>
          <a:chOff x="0" y="0"/>
          <a:chExt cx="0" cy="0"/>
        </a:xfrm>
      </p:grpSpPr>
      <p:sp>
        <p:nvSpPr>
          <p:cNvPr id="16" name="Google Shape;16;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20" name="Google Shape;20;p27"/>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81" name="Shape 81"/>
        <p:cNvGrpSpPr/>
        <p:nvPr/>
      </p:nvGrpSpPr>
      <p:grpSpPr>
        <a:xfrm>
          <a:off x="0" y="0"/>
          <a:ext cx="0" cy="0"/>
          <a:chOff x="0" y="0"/>
          <a:chExt cx="0" cy="0"/>
        </a:xfrm>
      </p:grpSpPr>
      <p:sp>
        <p:nvSpPr>
          <p:cNvPr id="82" name="Google Shape;82;p3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36"/>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4" name="Google Shape;84;p3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87" name="Google Shape;87;p36"/>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8" name="Shape 88"/>
        <p:cNvGrpSpPr/>
        <p:nvPr/>
      </p:nvGrpSpPr>
      <p:grpSpPr>
        <a:xfrm>
          <a:off x="0" y="0"/>
          <a:ext cx="0" cy="0"/>
          <a:chOff x="0" y="0"/>
          <a:chExt cx="0" cy="0"/>
        </a:xfrm>
      </p:grpSpPr>
      <p:sp>
        <p:nvSpPr>
          <p:cNvPr id="89" name="Google Shape;89;p37"/>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37"/>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1" name="Google Shape;91;p3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28"/>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8"/>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27" name="Google Shape;27;p28"/>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8" name="Shape 28"/>
        <p:cNvGrpSpPr/>
        <p:nvPr/>
      </p:nvGrpSpPr>
      <p:grpSpPr>
        <a:xfrm>
          <a:off x="0" y="0"/>
          <a:ext cx="0" cy="0"/>
          <a:chOff x="0" y="0"/>
          <a:chExt cx="0" cy="0"/>
        </a:xfrm>
      </p:grpSpPr>
      <p:sp>
        <p:nvSpPr>
          <p:cNvPr id="29" name="Google Shape;29;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32" name="Google Shape;32;p29"/>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3" name="Shape 33"/>
        <p:cNvGrpSpPr/>
        <p:nvPr/>
      </p:nvGrpSpPr>
      <p:grpSpPr>
        <a:xfrm>
          <a:off x="0" y="0"/>
          <a:ext cx="0" cy="0"/>
          <a:chOff x="0" y="0"/>
          <a:chExt cx="0" cy="0"/>
        </a:xfrm>
      </p:grpSpPr>
      <p:sp>
        <p:nvSpPr>
          <p:cNvPr id="34" name="Google Shape;34;p3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0"/>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39" name="Google Shape;39;p30"/>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0" name="Shape 40"/>
        <p:cNvGrpSpPr/>
        <p:nvPr/>
      </p:nvGrpSpPr>
      <p:grpSpPr>
        <a:xfrm>
          <a:off x="0" y="0"/>
          <a:ext cx="0" cy="0"/>
          <a:chOff x="0" y="0"/>
          <a:chExt cx="0" cy="0"/>
        </a:xfrm>
      </p:grpSpPr>
      <p:sp>
        <p:nvSpPr>
          <p:cNvPr id="41" name="Google Shape;41;p31"/>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1"/>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46" name="Google Shape;46;p31"/>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7" name="Shape 47"/>
        <p:cNvGrpSpPr/>
        <p:nvPr/>
      </p:nvGrpSpPr>
      <p:grpSpPr>
        <a:xfrm>
          <a:off x="0" y="0"/>
          <a:ext cx="0" cy="0"/>
          <a:chOff x="0" y="0"/>
          <a:chExt cx="0" cy="0"/>
        </a:xfrm>
      </p:grpSpPr>
      <p:sp>
        <p:nvSpPr>
          <p:cNvPr id="48" name="Google Shape;48;p3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2"/>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32"/>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1" name="Google Shape;51;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54" name="Google Shape;54;p32"/>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5" name="Shape 55"/>
        <p:cNvGrpSpPr/>
        <p:nvPr/>
      </p:nvGrpSpPr>
      <p:grpSpPr>
        <a:xfrm>
          <a:off x="0" y="0"/>
          <a:ext cx="0" cy="0"/>
          <a:chOff x="0" y="0"/>
          <a:chExt cx="0" cy="0"/>
        </a:xfrm>
      </p:grpSpPr>
      <p:sp>
        <p:nvSpPr>
          <p:cNvPr id="56" name="Google Shape;56;p33"/>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3"/>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8" name="Google Shape;58;p33"/>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9" name="Google Shape;59;p33"/>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0" name="Google Shape;60;p33"/>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1" name="Google Shape;61;p3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64" name="Google Shape;64;p33"/>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8" name="Google Shape;68;p34"/>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3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72" name="Google Shape;72;p34"/>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3" name="Shape 73"/>
        <p:cNvGrpSpPr/>
        <p:nvPr/>
      </p:nvGrpSpPr>
      <p:grpSpPr>
        <a:xfrm>
          <a:off x="0" y="0"/>
          <a:ext cx="0" cy="0"/>
          <a:chOff x="0" y="0"/>
          <a:chExt cx="0" cy="0"/>
        </a:xfrm>
      </p:grpSpPr>
      <p:sp>
        <p:nvSpPr>
          <p:cNvPr id="74" name="Google Shape;74;p35"/>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35"/>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6" name="Google Shape;76;p35"/>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7" name="Google Shape;77;p3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pic>
        <p:nvPicPr>
          <p:cNvPr id="80" name="Google Shape;80;p35"/>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55.png"/><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63.png"/><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pic>
        <p:nvPicPr>
          <p:cNvPr id="98" name="Google Shape;98;p1" descr="A group of people posing for the camera&#10;&#10;Description generated with very high confidence"/>
          <p:cNvPicPr preferRelativeResize="0"/>
          <p:nvPr/>
        </p:nvPicPr>
        <p:blipFill rotWithShape="1">
          <a:blip r:embed="rId1"/>
          <a:srcRect t="15378" r="-3" b="15373"/>
          <a:stretch>
            <a:fillRect/>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9" name="Google Shape;99;p1" descr="A large sign above the front of a building&#10;&#10;Description generated with very high confidence"/>
          <p:cNvPicPr preferRelativeResize="0"/>
          <p:nvPr/>
        </p:nvPicPr>
        <p:blipFill rotWithShape="1">
          <a:blip r:embed="rId2"/>
          <a:srcRect t="35118" r="2" b="17274"/>
          <a:stretch>
            <a:fillRect/>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100" name="Google Shape;100;p1" descr="A group of people sitting at a table&#10;&#10;Description generated with very high confidence"/>
          <p:cNvPicPr preferRelativeResize="0"/>
          <p:nvPr/>
        </p:nvPicPr>
        <p:blipFill rotWithShape="1">
          <a:blip r:embed="rId3"/>
          <a:srcRect t="30138" r="3" b="10194"/>
          <a:stretch>
            <a:fillRect/>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101" name="Google Shape;101;p1" descr="A group of people looking at the camera&#10;&#10;Description generated with very high confidence"/>
          <p:cNvPicPr preferRelativeResize="0"/>
          <p:nvPr/>
        </p:nvPicPr>
        <p:blipFill rotWithShape="1">
          <a:blip r:embed="rId4"/>
          <a:srcRect r="1" b="27199"/>
          <a:stretch>
            <a:fillRect/>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102" name="Google Shape;102;p1" descr="A group of people standing in a room&#10;&#10;Description generated with very high confidence"/>
          <p:cNvPicPr preferRelativeResize="0"/>
          <p:nvPr/>
        </p:nvPicPr>
        <p:blipFill rotWithShape="1">
          <a:blip r:embed="rId5"/>
          <a:srcRect r="-1" b="27961"/>
          <a:stretch>
            <a:fillRect/>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103" name="Google Shape;103;p1" descr="A group of people sitting at a table&#10;&#10;Description generated with very high confidence"/>
          <p:cNvPicPr preferRelativeResize="0"/>
          <p:nvPr/>
        </p:nvPicPr>
        <p:blipFill rotWithShape="1">
          <a:blip r:embed="rId6"/>
          <a:srcRect t="33084" b="530"/>
          <a:stretch>
            <a:fillRect/>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104" name="Google Shape;104;p1"/>
          <p:cNvPicPr preferRelativeResize="0"/>
          <p:nvPr/>
        </p:nvPicPr>
        <p:blipFill rotWithShape="1">
          <a:blip r:embed="rId7"/>
          <a:srcRect/>
          <a:stretch>
            <a:fill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0210609_173424.jpg"/>
          <p:cNvPicPr>
            <a:picLocks noChangeAspect="1"/>
          </p:cNvPicPr>
          <p:nvPr/>
        </p:nvPicPr>
        <p:blipFill>
          <a:blip r:embed="rId1"/>
          <a:stretch>
            <a:fillRect/>
          </a:stretch>
        </p:blipFill>
        <p:spPr>
          <a:xfrm>
            <a:off x="1828800" y="1433492"/>
            <a:ext cx="8534400" cy="2668982"/>
          </a:xfrm>
          <a:prstGeom prst="rect">
            <a:avLst/>
          </a:prstGeom>
        </p:spPr>
      </p:pic>
      <p:pic>
        <p:nvPicPr>
          <p:cNvPr id="3" name="Picture 2" descr="IMG_20210609_173440.jpg"/>
          <p:cNvPicPr>
            <a:picLocks noChangeAspect="1"/>
          </p:cNvPicPr>
          <p:nvPr/>
        </p:nvPicPr>
        <p:blipFill>
          <a:blip r:embed="rId2"/>
          <a:srcRect r="1786" b="5882"/>
          <a:stretch>
            <a:fillRect/>
          </a:stretch>
        </p:blipFill>
        <p:spPr>
          <a:xfrm>
            <a:off x="1908660" y="4099493"/>
            <a:ext cx="8382000" cy="2438400"/>
          </a:xfrm>
          <a:prstGeom prst="rect">
            <a:avLst/>
          </a:prstGeom>
        </p:spPr>
      </p:pic>
      <p:sp>
        <p:nvSpPr>
          <p:cNvPr id="4" name="TextBox 3"/>
          <p:cNvSpPr txBox="1"/>
          <p:nvPr/>
        </p:nvSpPr>
        <p:spPr>
          <a:xfrm>
            <a:off x="4115465" y="614923"/>
            <a:ext cx="4799599"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dirty="0"/>
              <a:t>COLLABORATIVE FILTERING FORMULA</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ypes_of_Rec_sys.png"/>
          <p:cNvPicPr>
            <a:picLocks noChangeAspect="1"/>
          </p:cNvPicPr>
          <p:nvPr/>
        </p:nvPicPr>
        <p:blipFill>
          <a:blip r:embed="rId1"/>
          <a:stretch>
            <a:fillRect/>
          </a:stretch>
        </p:blipFill>
        <p:spPr>
          <a:xfrm>
            <a:off x="1828800" y="1143000"/>
            <a:ext cx="8534400" cy="5029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d-start-problem-l.jpg"/>
          <p:cNvPicPr>
            <a:picLocks noChangeAspect="1"/>
          </p:cNvPicPr>
          <p:nvPr/>
        </p:nvPicPr>
        <p:blipFill>
          <a:blip r:embed="rId1"/>
          <a:srcRect l="4167" t="4074" r="3333" b="4074"/>
          <a:stretch>
            <a:fillRect/>
          </a:stretch>
        </p:blipFill>
        <p:spPr>
          <a:xfrm>
            <a:off x="1905000" y="1066800"/>
            <a:ext cx="8458200" cy="4724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025" y="1471738"/>
            <a:ext cx="8183880" cy="4954730"/>
          </a:xfrm>
        </p:spPr>
        <p:txBody>
          <a:bodyPr vert="horz" lIns="91440" tIns="45720" rIns="91440" bIns="45720" anchor="b">
            <a:normAutofit/>
          </a:bodyPr>
          <a:lstStyle/>
          <a:p>
            <a:br>
              <a:rPr lang="en-GB" sz="2000" b="0" dirty="0">
                <a:solidFill>
                  <a:schemeClr val="tx1"/>
                </a:solidFill>
                <a:ea typeface="+mj-lt"/>
                <a:cs typeface="+mj-lt"/>
              </a:rPr>
            </a:br>
            <a:br>
              <a:rPr lang="en-GB" sz="2000" b="0" dirty="0">
                <a:ea typeface="+mj-lt"/>
                <a:cs typeface="+mj-lt"/>
              </a:rPr>
            </a:br>
            <a:r>
              <a:rPr lang="en-GB" sz="2000" b="0" dirty="0">
                <a:solidFill>
                  <a:schemeClr val="tx1"/>
                </a:solidFill>
                <a:ea typeface="+mj-lt"/>
                <a:cs typeface="+mj-lt"/>
              </a:rPr>
              <a:t> </a:t>
            </a:r>
            <a:br>
              <a:rPr lang="en-GB" sz="2000" b="0" dirty="0">
                <a:ea typeface="+mj-lt"/>
                <a:cs typeface="+mj-lt"/>
              </a:rPr>
            </a:br>
            <a:r>
              <a:rPr lang="en-GB" sz="2000" b="0" dirty="0">
                <a:solidFill>
                  <a:schemeClr val="tx1"/>
                </a:solidFill>
                <a:ea typeface="+mj-lt"/>
                <a:cs typeface="+mj-lt"/>
              </a:rPr>
              <a:t>For cold start problem, Recommender systems make use of  two different types of feedback (input). The most convenient is the high quality explicit feedback, that consists of an explicit preference given by a user for a given item. Often explicit feedback is collected via a star rating system.</a:t>
            </a:r>
            <a:br>
              <a:rPr lang="en-GB" sz="2000" b="0" dirty="0">
                <a:solidFill>
                  <a:schemeClr val="tx1"/>
                </a:solidFill>
                <a:ea typeface="+mj-lt"/>
                <a:cs typeface="+mj-lt"/>
              </a:rPr>
            </a:br>
            <a:br>
              <a:rPr lang="en-GB" sz="2000" b="0" dirty="0">
                <a:ea typeface="+mj-lt"/>
                <a:cs typeface="+mj-lt"/>
              </a:rPr>
            </a:br>
            <a:r>
              <a:rPr lang="en-GB" sz="2000" b="0" dirty="0">
                <a:solidFill>
                  <a:schemeClr val="tx1"/>
                </a:solidFill>
                <a:ea typeface="+mj-lt"/>
                <a:cs typeface="+mj-lt"/>
              </a:rPr>
              <a:t> However, this kind of (precious) feedback is not always available (only few user give explicit feedback for items they have purchased) so recommender systems have to infer user preferences from the far more abundant implicit feedback.</a:t>
            </a:r>
            <a:br>
              <a:rPr lang="en-GB" sz="2000" b="0" dirty="0">
                <a:solidFill>
                  <a:schemeClr val="tx1"/>
                </a:solidFill>
                <a:ea typeface="+mj-lt"/>
                <a:cs typeface="+mj-lt"/>
              </a:rPr>
            </a:br>
            <a:br>
              <a:rPr lang="en-GB" sz="2000" b="0" dirty="0">
                <a:solidFill>
                  <a:schemeClr val="tx1"/>
                </a:solidFill>
                <a:ea typeface="+mj-lt"/>
                <a:cs typeface="+mj-lt"/>
              </a:rPr>
            </a:br>
            <a:br>
              <a:rPr lang="en-GB" sz="2000" b="0" dirty="0">
                <a:solidFill>
                  <a:schemeClr val="tx1"/>
                </a:solidFill>
                <a:ea typeface="+mj-lt"/>
                <a:cs typeface="+mj-lt"/>
              </a:rPr>
            </a:br>
            <a:br>
              <a:rPr lang="en-GB" sz="2000" b="0" dirty="0">
                <a:solidFill>
                  <a:schemeClr val="tx1"/>
                </a:solidFill>
                <a:ea typeface="+mj-lt"/>
                <a:cs typeface="+mj-lt"/>
              </a:rPr>
            </a:br>
            <a:br>
              <a:rPr lang="en-GB" sz="2000" b="0" dirty="0">
                <a:ea typeface="+mj-lt"/>
                <a:cs typeface="+mj-lt"/>
              </a:rPr>
            </a:br>
            <a:r>
              <a:rPr lang="en-GB" sz="2000" b="0" dirty="0">
                <a:solidFill>
                  <a:schemeClr val="tx1"/>
                </a:solidFill>
                <a:ea typeface="+mj-lt"/>
                <a:cs typeface="+mj-lt"/>
              </a:rPr>
              <a:t> </a:t>
            </a:r>
            <a:endParaRPr lang="en-GB" sz="2000" b="0" dirty="0">
              <a:solidFill>
                <a:schemeClr val="tx1"/>
              </a:solidFill>
              <a:ea typeface="Verdana" panose="020B0604030504040204"/>
            </a:endParaRPr>
          </a:p>
        </p:txBody>
      </p:sp>
      <p:sp>
        <p:nvSpPr>
          <p:cNvPr id="3" name="TextBox 2"/>
          <p:cNvSpPr txBox="1"/>
          <p:nvPr/>
        </p:nvSpPr>
        <p:spPr>
          <a:xfrm>
            <a:off x="3676234" y="794609"/>
            <a:ext cx="5338656"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dirty="0"/>
              <a:t>SOLUTION TO COLD START PROBLEM : </a:t>
            </a:r>
            <a:br>
              <a:rPr lang="en-GB" dirty="0"/>
            </a:br>
            <a:r>
              <a:rPr lang="en-GB" dirty="0"/>
              <a:t>IMPLICIT AND EXPLICIT FEEDBACK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025" y="473485"/>
            <a:ext cx="8183880" cy="5952983"/>
          </a:xfrm>
        </p:spPr>
        <p:txBody>
          <a:bodyPr vert="horz" lIns="91440" tIns="45720" rIns="91440" bIns="45720" anchor="b">
            <a:normAutofit/>
          </a:bodyPr>
          <a:lstStyle/>
          <a:p>
            <a:r>
              <a:rPr lang="en-GB" sz="2000" b="0" dirty="0">
                <a:solidFill>
                  <a:schemeClr val="tx1"/>
                </a:solidFill>
                <a:ea typeface="Verdana" panose="020B0604030504040204"/>
              </a:rPr>
              <a:t>In an implicit model, once the user has given consent to collecting usage data, no additional explicit feedback action (e.g. ratings) is required on the user's side.</a:t>
            </a:r>
            <a:endParaRPr lang="en-US" sz="2000" b="0" dirty="0">
              <a:solidFill>
                <a:schemeClr val="tx1"/>
              </a:solidFill>
              <a:ea typeface="+mj-lt"/>
              <a:cs typeface="+mj-lt"/>
            </a:endParaRPr>
          </a:p>
          <a:p>
            <a:endParaRPr lang="en-GB" sz="2000" b="0" dirty="0">
              <a:ea typeface="+mj-lt"/>
              <a:cs typeface="+mj-lt"/>
            </a:endParaRPr>
          </a:p>
          <a:p>
            <a:r>
              <a:rPr lang="en-GB" sz="2000" b="0" dirty="0">
                <a:solidFill>
                  <a:schemeClr val="tx1"/>
                </a:solidFill>
                <a:ea typeface="Verdana" panose="020B0604030504040204"/>
              </a:rPr>
              <a:t>Implicit feedback includes purchase history, browsing history, search patterns, etc. For example, a user that purchased many books by the same author probably likes that author.</a:t>
            </a:r>
            <a:endParaRPr lang="en-GB" sz="2000" b="0" dirty="0">
              <a:solidFill>
                <a:schemeClr val="tx1"/>
              </a:solidFill>
              <a:ea typeface="+mj-lt"/>
              <a:cs typeface="+mj-lt"/>
            </a:endParaRPr>
          </a:p>
          <a:p>
            <a:br>
              <a:rPr lang="en-GB" sz="2000" b="0" dirty="0">
                <a:solidFill>
                  <a:schemeClr val="tx1"/>
                </a:solidFill>
                <a:ea typeface="Verdana" panose="020B0604030504040204"/>
              </a:rPr>
            </a:br>
            <a:br>
              <a:rPr lang="en-GB" sz="2000" b="0" dirty="0">
                <a:solidFill>
                  <a:schemeClr val="tx1"/>
                </a:solidFill>
                <a:ea typeface="Verdana" panose="020B0604030504040204"/>
              </a:rPr>
            </a:br>
            <a:br>
              <a:rPr lang="en-GB" sz="2000" b="0" dirty="0">
                <a:solidFill>
                  <a:schemeClr val="tx1"/>
                </a:solidFill>
                <a:ea typeface="Verdana" panose="020B0604030504040204"/>
              </a:rPr>
            </a:br>
            <a:br>
              <a:rPr lang="en-GB" sz="2000" b="0" dirty="0">
                <a:solidFill>
                  <a:schemeClr val="tx1"/>
                </a:solidFill>
                <a:ea typeface="Verdana" panose="020B0604030504040204"/>
              </a:rPr>
            </a:br>
            <a:br>
              <a:rPr lang="en-GB" sz="2000" b="0" dirty="0">
                <a:solidFill>
                  <a:schemeClr val="tx1"/>
                </a:solidFill>
                <a:ea typeface="Verdana" panose="020B0604030504040204"/>
              </a:rPr>
            </a:br>
            <a:endParaRPr lang="en-GB" sz="2000" b="0" dirty="0">
              <a:solidFill>
                <a:schemeClr val="tx1"/>
              </a:solidFill>
              <a:ea typeface="Verdana" panose="020B060403050404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chart&#10;&#10;Description automatically generated"/>
          <p:cNvPicPr>
            <a:picLocks noChangeAspect="1"/>
          </p:cNvPicPr>
          <p:nvPr/>
        </p:nvPicPr>
        <p:blipFill>
          <a:blip r:embed="rId1"/>
          <a:stretch>
            <a:fillRect/>
          </a:stretch>
        </p:blipFill>
        <p:spPr>
          <a:xfrm>
            <a:off x="2009152" y="517486"/>
            <a:ext cx="8183679" cy="537381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sp>
        <p:nvSpPr>
          <p:cNvPr id="121" name="Google Shape;121;p4"/>
          <p:cNvSpPr txBox="1"/>
          <p:nvPr/>
        </p:nvSpPr>
        <p:spPr>
          <a:xfrm>
            <a:off x="714703" y="430924"/>
            <a:ext cx="688714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Calibri" panose="020F0502020204030204"/>
                <a:ea typeface="Calibri" panose="020F0502020204030204"/>
                <a:cs typeface="Calibri" panose="020F0502020204030204"/>
                <a:sym typeface="Calibri" panose="020F0502020204030204"/>
              </a:rPr>
              <a:t>Explorative Data Analysis on the Dataset</a:t>
            </a:r>
            <a:endParaRPr sz="32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22" name="Google Shape;122;p4" descr="basicstats.PNG"/>
          <p:cNvPicPr preferRelativeResize="0"/>
          <p:nvPr/>
        </p:nvPicPr>
        <p:blipFill rotWithShape="1">
          <a:blip r:embed="rId1"/>
          <a:srcRect/>
          <a:stretch>
            <a:fillRect/>
          </a:stretch>
        </p:blipFill>
        <p:spPr>
          <a:xfrm>
            <a:off x="740333" y="1180002"/>
            <a:ext cx="5471281" cy="3146930"/>
          </a:xfrm>
          <a:prstGeom prst="rect">
            <a:avLst/>
          </a:prstGeom>
          <a:noFill/>
          <a:ln>
            <a:noFill/>
          </a:ln>
        </p:spPr>
      </p:pic>
      <p:pic>
        <p:nvPicPr>
          <p:cNvPr id="123" name="Google Shape;123;p4" descr="Freq.PNG"/>
          <p:cNvPicPr preferRelativeResize="0"/>
          <p:nvPr/>
        </p:nvPicPr>
        <p:blipFill rotWithShape="1">
          <a:blip r:embed="rId2"/>
          <a:srcRect/>
          <a:stretch>
            <a:fillRect/>
          </a:stretch>
        </p:blipFill>
        <p:spPr>
          <a:xfrm>
            <a:off x="7033005" y="1221331"/>
            <a:ext cx="4002857" cy="3457640"/>
          </a:xfrm>
          <a:prstGeom prst="rect">
            <a:avLst/>
          </a:prstGeom>
          <a:noFill/>
          <a:ln>
            <a:noFill/>
          </a:ln>
        </p:spPr>
      </p:pic>
      <p:pic>
        <p:nvPicPr>
          <p:cNvPr id="124" name="Google Shape;124;p4" descr="songslistendbyuser.PNG"/>
          <p:cNvPicPr preferRelativeResize="0"/>
          <p:nvPr/>
        </p:nvPicPr>
        <p:blipFill rotWithShape="1">
          <a:blip r:embed="rId3"/>
          <a:srcRect/>
          <a:stretch>
            <a:fillRect/>
          </a:stretch>
        </p:blipFill>
        <p:spPr>
          <a:xfrm>
            <a:off x="735800" y="4421070"/>
            <a:ext cx="5864698" cy="24369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29" name="Google Shape;129;p5"/>
          <p:cNvSpPr txBox="1"/>
          <p:nvPr/>
        </p:nvSpPr>
        <p:spPr>
          <a:xfrm>
            <a:off x="630621" y="262759"/>
            <a:ext cx="21881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EDA (contind)</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30" name="Google Shape;130;p5" descr="plotofsongsperuser.PNG"/>
          <p:cNvPicPr preferRelativeResize="0"/>
          <p:nvPr/>
        </p:nvPicPr>
        <p:blipFill rotWithShape="1">
          <a:blip r:embed="rId1"/>
          <a:srcRect/>
          <a:stretch>
            <a:fillRect/>
          </a:stretch>
        </p:blipFill>
        <p:spPr>
          <a:xfrm>
            <a:off x="434875" y="966775"/>
            <a:ext cx="4940725" cy="3175875"/>
          </a:xfrm>
          <a:prstGeom prst="rect">
            <a:avLst/>
          </a:prstGeom>
          <a:noFill/>
          <a:ln>
            <a:noFill/>
          </a:ln>
        </p:spPr>
      </p:pic>
      <p:pic>
        <p:nvPicPr>
          <p:cNvPr id="131" name="Google Shape;131;p5" descr="freqcol.PNG"/>
          <p:cNvPicPr preferRelativeResize="0"/>
          <p:nvPr/>
        </p:nvPicPr>
        <p:blipFill rotWithShape="1">
          <a:blip r:embed="rId2"/>
          <a:srcRect/>
          <a:stretch>
            <a:fillRect/>
          </a:stretch>
        </p:blipFill>
        <p:spPr>
          <a:xfrm>
            <a:off x="630625" y="3909075"/>
            <a:ext cx="4505400" cy="2859050"/>
          </a:xfrm>
          <a:prstGeom prst="rect">
            <a:avLst/>
          </a:prstGeom>
          <a:noFill/>
          <a:ln>
            <a:noFill/>
          </a:ln>
        </p:spPr>
      </p:pic>
      <p:pic>
        <p:nvPicPr>
          <p:cNvPr id="132" name="Google Shape;132;p5"/>
          <p:cNvPicPr preferRelativeResize="0"/>
          <p:nvPr/>
        </p:nvPicPr>
        <p:blipFill>
          <a:blip r:embed="rId3"/>
          <a:stretch>
            <a:fillRect/>
          </a:stretch>
        </p:blipFill>
        <p:spPr>
          <a:xfrm>
            <a:off x="6411400" y="438826"/>
            <a:ext cx="5523300" cy="46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pic>
        <p:nvPicPr>
          <p:cNvPr id="138" name="Google Shape;138;ge13ea1a74d_2_17"/>
          <p:cNvPicPr preferRelativeResize="0"/>
          <p:nvPr/>
        </p:nvPicPr>
        <p:blipFill>
          <a:blip r:embed="rId1"/>
          <a:stretch>
            <a:fillRect/>
          </a:stretch>
        </p:blipFill>
        <p:spPr>
          <a:xfrm>
            <a:off x="152400" y="152400"/>
            <a:ext cx="5076825" cy="3876675"/>
          </a:xfrm>
          <a:prstGeom prst="rect">
            <a:avLst/>
          </a:prstGeom>
          <a:noFill/>
          <a:ln>
            <a:noFill/>
          </a:ln>
        </p:spPr>
      </p:pic>
      <p:pic>
        <p:nvPicPr>
          <p:cNvPr id="139" name="Google Shape;139;ge13ea1a74d_2_17"/>
          <p:cNvPicPr preferRelativeResize="0"/>
          <p:nvPr/>
        </p:nvPicPr>
        <p:blipFill>
          <a:blip r:embed="rId2"/>
          <a:stretch>
            <a:fillRect/>
          </a:stretch>
        </p:blipFill>
        <p:spPr>
          <a:xfrm>
            <a:off x="5381625" y="152400"/>
            <a:ext cx="6610350" cy="5848350"/>
          </a:xfrm>
          <a:prstGeom prst="rect">
            <a:avLst/>
          </a:prstGeom>
          <a:noFill/>
          <a:ln>
            <a:noFill/>
          </a:ln>
        </p:spPr>
      </p:pic>
      <p:pic>
        <p:nvPicPr>
          <p:cNvPr id="140" name="Google Shape;140;ge13ea1a74d_2_17"/>
          <p:cNvPicPr preferRelativeResize="0"/>
          <p:nvPr/>
        </p:nvPicPr>
        <p:blipFill>
          <a:blip r:embed="rId3"/>
          <a:stretch>
            <a:fillRect/>
          </a:stretch>
        </p:blipFill>
        <p:spPr>
          <a:xfrm>
            <a:off x="0" y="4476750"/>
            <a:ext cx="5943600"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pic>
        <p:nvPicPr>
          <p:cNvPr id="145" name="Google Shape;145;p6" descr="plotpopartis.PNG"/>
          <p:cNvPicPr preferRelativeResize="0"/>
          <p:nvPr/>
        </p:nvPicPr>
        <p:blipFill rotWithShape="1">
          <a:blip r:embed="rId1"/>
          <a:srcRect/>
          <a:stretch>
            <a:fillRect/>
          </a:stretch>
        </p:blipFill>
        <p:spPr>
          <a:xfrm>
            <a:off x="7113508" y="718089"/>
            <a:ext cx="4205553" cy="4673718"/>
          </a:xfrm>
          <a:prstGeom prst="rect">
            <a:avLst/>
          </a:prstGeom>
          <a:noFill/>
          <a:ln>
            <a:noFill/>
          </a:ln>
        </p:spPr>
      </p:pic>
      <p:pic>
        <p:nvPicPr>
          <p:cNvPr id="146" name="Google Shape;146;p6"/>
          <p:cNvPicPr preferRelativeResize="0"/>
          <p:nvPr/>
        </p:nvPicPr>
        <p:blipFill>
          <a:blip r:embed="rId2"/>
          <a:stretch>
            <a:fillRect/>
          </a:stretch>
        </p:blipFill>
        <p:spPr>
          <a:xfrm>
            <a:off x="868525" y="604275"/>
            <a:ext cx="5749800" cy="5340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8" name="Shape 108"/>
        <p:cNvGrpSpPr/>
        <p:nvPr/>
      </p:nvGrpSpPr>
      <p:grpSpPr>
        <a:xfrm>
          <a:off x="0" y="0"/>
          <a:ext cx="0" cy="0"/>
          <a:chOff x="0" y="0"/>
          <a:chExt cx="0" cy="0"/>
        </a:xfrm>
      </p:grpSpPr>
      <p:sp>
        <p:nvSpPr>
          <p:cNvPr id="109" name="Google Shape;109;p2"/>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panose="020F0502020204030204"/>
              <a:buNone/>
            </a:pPr>
            <a:r>
              <a:rPr lang="en-US"/>
              <a:t>Music Recommender System </a:t>
            </a:r>
            <a:endParaRPr lang="en-US"/>
          </a:p>
        </p:txBody>
      </p:sp>
      <p:sp>
        <p:nvSpPr>
          <p:cNvPr id="110" name="Google Shape;110;p2"/>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 </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pic>
        <p:nvPicPr>
          <p:cNvPr id="151" name="Google Shape;151;p7" descr="boxlot.PNG"/>
          <p:cNvPicPr preferRelativeResize="0"/>
          <p:nvPr/>
        </p:nvPicPr>
        <p:blipFill rotWithShape="1">
          <a:blip r:embed="rId1"/>
          <a:srcRect/>
          <a:stretch>
            <a:fillRect/>
          </a:stretch>
        </p:blipFill>
        <p:spPr>
          <a:xfrm>
            <a:off x="8275395" y="1286643"/>
            <a:ext cx="3639396" cy="2549634"/>
          </a:xfrm>
          <a:prstGeom prst="rect">
            <a:avLst/>
          </a:prstGeom>
          <a:noFill/>
          <a:ln>
            <a:noFill/>
          </a:ln>
        </p:spPr>
      </p:pic>
      <p:pic>
        <p:nvPicPr>
          <p:cNvPr id="152" name="Google Shape;152;p7" descr="33.PNG"/>
          <p:cNvPicPr preferRelativeResize="0"/>
          <p:nvPr/>
        </p:nvPicPr>
        <p:blipFill rotWithShape="1">
          <a:blip r:embed="rId2"/>
          <a:srcRect/>
          <a:stretch>
            <a:fillRect/>
          </a:stretch>
        </p:blipFill>
        <p:spPr>
          <a:xfrm>
            <a:off x="475074" y="956449"/>
            <a:ext cx="6877050" cy="4599500"/>
          </a:xfrm>
          <a:prstGeom prst="rect">
            <a:avLst/>
          </a:prstGeom>
          <a:noFill/>
          <a:ln>
            <a:noFill/>
          </a:ln>
        </p:spPr>
      </p:pic>
      <p:sp>
        <p:nvSpPr>
          <p:cNvPr id="153" name="Google Shape;153;p7"/>
          <p:cNvSpPr txBox="1"/>
          <p:nvPr/>
        </p:nvSpPr>
        <p:spPr>
          <a:xfrm>
            <a:off x="493986" y="262759"/>
            <a:ext cx="254351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EDA (CONTND..)</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54" name="Google Shape;154;p7"/>
          <p:cNvPicPr preferRelativeResize="0"/>
          <p:nvPr/>
        </p:nvPicPr>
        <p:blipFill>
          <a:blip r:embed="rId3"/>
          <a:stretch>
            <a:fillRect/>
          </a:stretch>
        </p:blipFill>
        <p:spPr>
          <a:xfrm>
            <a:off x="703600" y="5555938"/>
            <a:ext cx="11277600" cy="130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pic>
        <p:nvPicPr>
          <p:cNvPr id="159" name="Google Shape;159;p8" descr="34.PNG"/>
          <p:cNvPicPr preferRelativeResize="0"/>
          <p:nvPr/>
        </p:nvPicPr>
        <p:blipFill rotWithShape="1">
          <a:blip r:embed="rId1"/>
          <a:srcRect/>
          <a:stretch>
            <a:fillRect/>
          </a:stretch>
        </p:blipFill>
        <p:spPr>
          <a:xfrm>
            <a:off x="418961" y="879723"/>
            <a:ext cx="6687484" cy="5077534"/>
          </a:xfrm>
          <a:prstGeom prst="rect">
            <a:avLst/>
          </a:prstGeom>
          <a:noFill/>
          <a:ln>
            <a:noFill/>
          </a:ln>
        </p:spPr>
      </p:pic>
      <p:pic>
        <p:nvPicPr>
          <p:cNvPr id="160" name="Google Shape;160;p8" descr="a3.PNG"/>
          <p:cNvPicPr preferRelativeResize="0"/>
          <p:nvPr/>
        </p:nvPicPr>
        <p:blipFill rotWithShape="1">
          <a:blip r:embed="rId2"/>
          <a:srcRect/>
          <a:stretch>
            <a:fillRect/>
          </a:stretch>
        </p:blipFill>
        <p:spPr>
          <a:xfrm>
            <a:off x="7711542" y="835087"/>
            <a:ext cx="3705742" cy="4620270"/>
          </a:xfrm>
          <a:prstGeom prst="rect">
            <a:avLst/>
          </a:prstGeom>
          <a:noFill/>
          <a:ln>
            <a:noFill/>
          </a:ln>
        </p:spPr>
      </p:pic>
      <p:sp>
        <p:nvSpPr>
          <p:cNvPr id="161" name="Google Shape;161;p8"/>
          <p:cNvSpPr txBox="1"/>
          <p:nvPr/>
        </p:nvSpPr>
        <p:spPr>
          <a:xfrm>
            <a:off x="472966" y="325821"/>
            <a:ext cx="23110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EDA (CONTD..)</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pic>
        <p:nvPicPr>
          <p:cNvPr id="166" name="Google Shape;166;p9" descr="a4.PNG"/>
          <p:cNvPicPr preferRelativeResize="0"/>
          <p:nvPr/>
        </p:nvPicPr>
        <p:blipFill rotWithShape="1">
          <a:blip r:embed="rId1"/>
          <a:srcRect/>
          <a:stretch>
            <a:fillRect/>
          </a:stretch>
        </p:blipFill>
        <p:spPr>
          <a:xfrm>
            <a:off x="1884235" y="817288"/>
            <a:ext cx="5753903" cy="54966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pic>
        <p:nvPicPr>
          <p:cNvPr id="171" name="Google Shape;171;p10" descr="dp2.PNG"/>
          <p:cNvPicPr preferRelativeResize="0"/>
          <p:nvPr/>
        </p:nvPicPr>
        <p:blipFill rotWithShape="1">
          <a:blip r:embed="rId1"/>
          <a:srcRect/>
          <a:stretch>
            <a:fillRect/>
          </a:stretch>
        </p:blipFill>
        <p:spPr>
          <a:xfrm>
            <a:off x="255061" y="1321870"/>
            <a:ext cx="11450649" cy="4277322"/>
          </a:xfrm>
          <a:prstGeom prst="rect">
            <a:avLst/>
          </a:prstGeom>
          <a:noFill/>
          <a:ln>
            <a:noFill/>
          </a:ln>
        </p:spPr>
      </p:pic>
      <p:sp>
        <p:nvSpPr>
          <p:cNvPr id="172" name="Google Shape;172;p10"/>
          <p:cNvSpPr txBox="1"/>
          <p:nvPr/>
        </p:nvSpPr>
        <p:spPr>
          <a:xfrm>
            <a:off x="304800" y="388883"/>
            <a:ext cx="297652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Data Preprocessing</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pic>
        <p:nvPicPr>
          <p:cNvPr id="177" name="Google Shape;177;p11" descr="dp1.PNG"/>
          <p:cNvPicPr preferRelativeResize="0"/>
          <p:nvPr/>
        </p:nvPicPr>
        <p:blipFill rotWithShape="1">
          <a:blip r:embed="rId1"/>
          <a:srcRect/>
          <a:stretch>
            <a:fillRect/>
          </a:stretch>
        </p:blipFill>
        <p:spPr>
          <a:xfrm>
            <a:off x="384877" y="1760793"/>
            <a:ext cx="5212346" cy="2411814"/>
          </a:xfrm>
          <a:prstGeom prst="rect">
            <a:avLst/>
          </a:prstGeom>
          <a:noFill/>
          <a:ln>
            <a:noFill/>
          </a:ln>
        </p:spPr>
      </p:pic>
      <p:pic>
        <p:nvPicPr>
          <p:cNvPr id="178" name="Google Shape;178;p11" descr="a4.PNG"/>
          <p:cNvPicPr preferRelativeResize="0"/>
          <p:nvPr/>
        </p:nvPicPr>
        <p:blipFill rotWithShape="1">
          <a:blip r:embed="rId2"/>
          <a:srcRect/>
          <a:stretch>
            <a:fillRect/>
          </a:stretch>
        </p:blipFill>
        <p:spPr>
          <a:xfrm>
            <a:off x="5881704" y="1086550"/>
            <a:ext cx="6131622" cy="3672141"/>
          </a:xfrm>
          <a:prstGeom prst="rect">
            <a:avLst/>
          </a:prstGeom>
          <a:noFill/>
          <a:ln>
            <a:noFill/>
          </a:ln>
        </p:spPr>
      </p:pic>
      <p:sp>
        <p:nvSpPr>
          <p:cNvPr id="179" name="Google Shape;179;p11"/>
          <p:cNvSpPr txBox="1"/>
          <p:nvPr/>
        </p:nvSpPr>
        <p:spPr>
          <a:xfrm>
            <a:off x="472966" y="1345324"/>
            <a:ext cx="25103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Percentage of Frequency</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80" name="Google Shape;180;p11"/>
          <p:cNvSpPr txBox="1"/>
          <p:nvPr/>
        </p:nvSpPr>
        <p:spPr>
          <a:xfrm>
            <a:off x="504497" y="346841"/>
            <a:ext cx="448186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Data Preprocessing (contnd..)</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pic>
        <p:nvPicPr>
          <p:cNvPr id="186" name="Google Shape;186;ge13ea1a74d_2_9"/>
          <p:cNvPicPr preferRelativeResize="0"/>
          <p:nvPr/>
        </p:nvPicPr>
        <p:blipFill>
          <a:blip r:embed="rId1"/>
          <a:stretch>
            <a:fillRect/>
          </a:stretch>
        </p:blipFill>
        <p:spPr>
          <a:xfrm>
            <a:off x="998200" y="371013"/>
            <a:ext cx="7192474" cy="6115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pic>
        <p:nvPicPr>
          <p:cNvPr id="191" name="Google Shape;191;p12" descr="pop1.PNG"/>
          <p:cNvPicPr preferRelativeResize="0"/>
          <p:nvPr/>
        </p:nvPicPr>
        <p:blipFill rotWithShape="1">
          <a:blip r:embed="rId1"/>
          <a:srcRect/>
          <a:stretch>
            <a:fillRect/>
          </a:stretch>
        </p:blipFill>
        <p:spPr>
          <a:xfrm>
            <a:off x="139615" y="0"/>
            <a:ext cx="8836270" cy="6858000"/>
          </a:xfrm>
          <a:prstGeom prst="rect">
            <a:avLst/>
          </a:prstGeom>
          <a:noFill/>
          <a:ln>
            <a:noFill/>
          </a:ln>
        </p:spPr>
      </p:pic>
      <p:sp>
        <p:nvSpPr>
          <p:cNvPr id="192" name="Google Shape;192;p12"/>
          <p:cNvSpPr txBox="1"/>
          <p:nvPr/>
        </p:nvSpPr>
        <p:spPr>
          <a:xfrm>
            <a:off x="9333186" y="1965433"/>
            <a:ext cx="2459421" cy="18158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Popularity Based Recommender System</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pic>
        <p:nvPicPr>
          <p:cNvPr id="197" name="Google Shape;197;p13" descr="pop2.PNG"/>
          <p:cNvPicPr preferRelativeResize="0"/>
          <p:nvPr/>
        </p:nvPicPr>
        <p:blipFill rotWithShape="1">
          <a:blip r:embed="rId1"/>
          <a:srcRect/>
          <a:stretch>
            <a:fillRect/>
          </a:stretch>
        </p:blipFill>
        <p:spPr>
          <a:xfrm>
            <a:off x="497526" y="1151850"/>
            <a:ext cx="8106907" cy="4953692"/>
          </a:xfrm>
          <a:prstGeom prst="rect">
            <a:avLst/>
          </a:prstGeom>
          <a:noFill/>
          <a:ln>
            <a:noFill/>
          </a:ln>
        </p:spPr>
      </p:pic>
      <p:sp>
        <p:nvSpPr>
          <p:cNvPr id="198" name="Google Shape;198;p13"/>
          <p:cNvSpPr txBox="1"/>
          <p:nvPr/>
        </p:nvSpPr>
        <p:spPr>
          <a:xfrm>
            <a:off x="378372" y="367862"/>
            <a:ext cx="58464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panose="020F0502020204030204"/>
                <a:ea typeface="Calibri" panose="020F0502020204030204"/>
                <a:cs typeface="Calibri" panose="020F0502020204030204"/>
                <a:sym typeface="Calibri" panose="020F0502020204030204"/>
              </a:rPr>
              <a:t>Popularity Based Recommendation (contnd..)</a:t>
            </a:r>
            <a:endParaRPr sz="2400">
              <a:solidFill>
                <a:srgbClr val="FF0000"/>
              </a:solidFill>
              <a:latin typeface="Calibri" panose="020F0502020204030204"/>
              <a:ea typeface="Calibri" panose="020F0502020204030204"/>
              <a:cs typeface="Calibri" panose="020F0502020204030204"/>
              <a:sym typeface="Calibri" panose="020F0502020204030204"/>
            </a:endParaRPr>
          </a:p>
        </p:txBody>
      </p:sp>
      <p:sp>
        <p:nvSpPr>
          <p:cNvPr id="199" name="Google Shape;199;p13"/>
          <p:cNvSpPr txBox="1"/>
          <p:nvPr/>
        </p:nvSpPr>
        <p:spPr>
          <a:xfrm>
            <a:off x="9101958" y="2680137"/>
            <a:ext cx="266962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Hey Innominion, These are the most popular songs in trending right now, listen to it and follow the trend….☺ ☺☺ </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00" name="Google Shape;200;p13"/>
          <p:cNvSpPr txBox="1"/>
          <p:nvPr/>
        </p:nvSpPr>
        <p:spPr>
          <a:xfrm>
            <a:off x="9133490" y="4382814"/>
            <a:ext cx="238584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Innominion: I don’t follow the trend , I set the Trend ☺</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pic>
        <p:nvPicPr>
          <p:cNvPr id="205" name="Google Shape;205;p14" descr="a1.PNG"/>
          <p:cNvPicPr preferRelativeResize="0"/>
          <p:nvPr/>
        </p:nvPicPr>
        <p:blipFill rotWithShape="1">
          <a:blip r:embed="rId1"/>
          <a:srcRect/>
          <a:stretch>
            <a:fillRect/>
          </a:stretch>
        </p:blipFill>
        <p:spPr>
          <a:xfrm>
            <a:off x="263701" y="908272"/>
            <a:ext cx="6357815" cy="2565295"/>
          </a:xfrm>
          <a:prstGeom prst="rect">
            <a:avLst/>
          </a:prstGeom>
          <a:noFill/>
          <a:ln>
            <a:noFill/>
          </a:ln>
        </p:spPr>
      </p:pic>
      <p:pic>
        <p:nvPicPr>
          <p:cNvPr id="206" name="Google Shape;206;p14" descr="a2.PNG"/>
          <p:cNvPicPr preferRelativeResize="0"/>
          <p:nvPr/>
        </p:nvPicPr>
        <p:blipFill rotWithShape="1">
          <a:blip r:embed="rId2"/>
          <a:srcRect/>
          <a:stretch>
            <a:fillRect/>
          </a:stretch>
        </p:blipFill>
        <p:spPr>
          <a:xfrm>
            <a:off x="336903" y="3550018"/>
            <a:ext cx="2948150" cy="3003182"/>
          </a:xfrm>
          <a:prstGeom prst="rect">
            <a:avLst/>
          </a:prstGeom>
          <a:noFill/>
          <a:ln>
            <a:noFill/>
          </a:ln>
        </p:spPr>
      </p:pic>
      <p:pic>
        <p:nvPicPr>
          <p:cNvPr id="207" name="Google Shape;207;p14" descr="a3.PNG"/>
          <p:cNvPicPr preferRelativeResize="0"/>
          <p:nvPr/>
        </p:nvPicPr>
        <p:blipFill rotWithShape="1">
          <a:blip r:embed="rId3"/>
          <a:srcRect/>
          <a:stretch>
            <a:fillRect/>
          </a:stretch>
        </p:blipFill>
        <p:spPr>
          <a:xfrm>
            <a:off x="7090906" y="857205"/>
            <a:ext cx="4669522" cy="3819900"/>
          </a:xfrm>
          <a:prstGeom prst="rect">
            <a:avLst/>
          </a:prstGeom>
          <a:noFill/>
          <a:ln>
            <a:noFill/>
          </a:ln>
        </p:spPr>
      </p:pic>
      <p:sp>
        <p:nvSpPr>
          <p:cNvPr id="208" name="Google Shape;208;p14"/>
          <p:cNvSpPr txBox="1"/>
          <p:nvPr/>
        </p:nvSpPr>
        <p:spPr>
          <a:xfrm>
            <a:off x="315310" y="220717"/>
            <a:ext cx="95431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panose="020F0502020204030204"/>
                <a:ea typeface="Calibri" panose="020F0502020204030204"/>
                <a:cs typeface="Calibri" panose="020F0502020204030204"/>
                <a:sym typeface="Calibri" panose="020F0502020204030204"/>
              </a:rPr>
              <a:t>Item – Item Similarity Recommendation ( Collaborative Filtering)</a:t>
            </a:r>
            <a:endParaRPr sz="28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pic>
        <p:nvPicPr>
          <p:cNvPr id="213" name="Google Shape;213;p15" descr="a4.PNG"/>
          <p:cNvPicPr preferRelativeResize="0"/>
          <p:nvPr/>
        </p:nvPicPr>
        <p:blipFill rotWithShape="1">
          <a:blip r:embed="rId1"/>
          <a:srcRect/>
          <a:stretch>
            <a:fillRect/>
          </a:stretch>
        </p:blipFill>
        <p:spPr>
          <a:xfrm>
            <a:off x="6249564" y="231227"/>
            <a:ext cx="5756345" cy="3447393"/>
          </a:xfrm>
          <a:prstGeom prst="rect">
            <a:avLst/>
          </a:prstGeom>
          <a:noFill/>
          <a:ln>
            <a:noFill/>
          </a:ln>
        </p:spPr>
      </p:pic>
      <p:pic>
        <p:nvPicPr>
          <p:cNvPr id="214" name="Google Shape;214;p15" descr="a5.PNG"/>
          <p:cNvPicPr preferRelativeResize="0"/>
          <p:nvPr/>
        </p:nvPicPr>
        <p:blipFill rotWithShape="1">
          <a:blip r:embed="rId2"/>
          <a:srcRect/>
          <a:stretch>
            <a:fillRect/>
          </a:stretch>
        </p:blipFill>
        <p:spPr>
          <a:xfrm>
            <a:off x="435974" y="4149208"/>
            <a:ext cx="5287113" cy="1124107"/>
          </a:xfrm>
          <a:prstGeom prst="rect">
            <a:avLst/>
          </a:prstGeom>
          <a:noFill/>
          <a:ln>
            <a:noFill/>
          </a:ln>
        </p:spPr>
      </p:pic>
      <p:pic>
        <p:nvPicPr>
          <p:cNvPr id="215" name="Google Shape;215;p15" descr="a6.PNG"/>
          <p:cNvPicPr preferRelativeResize="0"/>
          <p:nvPr/>
        </p:nvPicPr>
        <p:blipFill rotWithShape="1">
          <a:blip r:embed="rId3"/>
          <a:srcRect/>
          <a:stretch>
            <a:fillRect/>
          </a:stretch>
        </p:blipFill>
        <p:spPr>
          <a:xfrm>
            <a:off x="519501" y="1352943"/>
            <a:ext cx="5285422" cy="1211581"/>
          </a:xfrm>
          <a:prstGeom prst="rect">
            <a:avLst/>
          </a:prstGeom>
          <a:noFill/>
          <a:ln>
            <a:noFill/>
          </a:ln>
        </p:spPr>
      </p:pic>
      <p:pic>
        <p:nvPicPr>
          <p:cNvPr id="216" name="Google Shape;216;p15" descr="a7.PNG"/>
          <p:cNvPicPr preferRelativeResize="0"/>
          <p:nvPr/>
        </p:nvPicPr>
        <p:blipFill rotWithShape="1">
          <a:blip r:embed="rId4"/>
          <a:srcRect/>
          <a:stretch>
            <a:fillRect/>
          </a:stretch>
        </p:blipFill>
        <p:spPr>
          <a:xfrm>
            <a:off x="6125481" y="4185574"/>
            <a:ext cx="5551513" cy="1650624"/>
          </a:xfrm>
          <a:prstGeom prst="rect">
            <a:avLst/>
          </a:prstGeom>
          <a:noFill/>
          <a:ln>
            <a:noFill/>
          </a:ln>
        </p:spPr>
      </p:pic>
      <p:sp>
        <p:nvSpPr>
          <p:cNvPr id="217" name="Google Shape;217;p15"/>
          <p:cNvSpPr txBox="1"/>
          <p:nvPr/>
        </p:nvSpPr>
        <p:spPr>
          <a:xfrm>
            <a:off x="493986" y="472966"/>
            <a:ext cx="39950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panose="020F0502020204030204"/>
                <a:ea typeface="Calibri" panose="020F0502020204030204"/>
                <a:cs typeface="Calibri" panose="020F0502020204030204"/>
                <a:sym typeface="Calibri" panose="020F0502020204030204"/>
              </a:rPr>
              <a:t>Item – Item Similarity Contnd..</a:t>
            </a:r>
            <a:endParaRPr sz="24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3"/>
          <p:cNvSpPr txBox="1"/>
          <p:nvPr/>
        </p:nvSpPr>
        <p:spPr>
          <a:xfrm>
            <a:off x="405025" y="565100"/>
            <a:ext cx="8767500" cy="6741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Backgrou</a:t>
            </a:r>
            <a:r>
              <a:rPr lang="en-US" sz="1800">
                <a:solidFill>
                  <a:schemeClr val="dk1"/>
                </a:solidFill>
                <a:latin typeface="Calibri" panose="020F0502020204030204"/>
                <a:ea typeface="Calibri" panose="020F0502020204030204"/>
                <a:cs typeface="Calibri" panose="020F0502020204030204"/>
                <a:sym typeface="Calibri" panose="020F0502020204030204"/>
              </a:rPr>
              <a:t>nd</a:t>
            </a: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  (B-tech or M-tech)</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Team Members:</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P Charith (B.Tech)</a:t>
            </a:r>
            <a:endParaRPr lang="en-US" sz="1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G M Nithin Sai (B.Tech)</a:t>
            </a:r>
            <a:endParaRPr lang="en-US" sz="1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US"/>
              <a:t>Vidya Sagar Kunde</a:t>
            </a:r>
            <a:r>
              <a:rPr lang="en-US" sz="1800">
                <a:solidFill>
                  <a:schemeClr val="dk1"/>
                </a:solidFill>
                <a:latin typeface="Calibri" panose="020F0502020204030204"/>
                <a:ea typeface="Calibri" panose="020F0502020204030204"/>
                <a:cs typeface="Calibri" panose="020F0502020204030204"/>
                <a:sym typeface="Calibri" panose="020F0502020204030204"/>
              </a:rPr>
              <a:t> (B.Tech)</a:t>
            </a:r>
            <a:endParaRPr lang="en-US" sz="18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Why do we want to learn Data Science</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We want to learn Data Science </a:t>
            </a:r>
            <a:r>
              <a:rPr lang="en-US" sz="1800">
                <a:solidFill>
                  <a:schemeClr val="dk1"/>
                </a:solidFill>
                <a:latin typeface="Calibri" panose="020F0502020204030204"/>
                <a:ea typeface="Calibri" panose="020F0502020204030204"/>
                <a:cs typeface="Calibri" panose="020F0502020204030204"/>
                <a:sym typeface="Calibri" panose="020F0502020204030204"/>
              </a:rPr>
              <a:t>because its interesting and trending.</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Data science has a huge impact on various sectors of development.</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Any work experience</a:t>
            </a:r>
            <a:endPar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	P.Charith (No work experience)</a:t>
            </a:r>
            <a:endParaRPr lang="en-US" sz="180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	G M Nithin Sai (No work experience)</a:t>
            </a:r>
            <a:endParaRPr lang="en-US" sz="180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	Vidya sagar Kunde(No work experience)</a:t>
            </a:r>
            <a:endParaRPr lang="en-US" sz="180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285750" marR="0" lvl="0"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What do we like about Innomatics Research lab</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Innomatics Research lab is very well established and is very </a:t>
            </a:r>
            <a:r>
              <a:rPr lang="en-US" sz="1800">
                <a:solidFill>
                  <a:schemeClr val="dk1"/>
                </a:solidFill>
                <a:latin typeface="Calibri" panose="020F0502020204030204"/>
                <a:ea typeface="Calibri" panose="020F0502020204030204"/>
                <a:cs typeface="Calibri" panose="020F0502020204030204"/>
                <a:sym typeface="Calibri" panose="020F0502020204030204"/>
              </a:rPr>
              <a:t>interactive</a:t>
            </a:r>
            <a:r>
              <a:rPr lang="en-US" sz="1800">
                <a:solidFill>
                  <a:schemeClr val="dk1"/>
                </a:solidFill>
                <a:latin typeface="Calibri" panose="020F0502020204030204"/>
                <a:ea typeface="Calibri" panose="020F0502020204030204"/>
                <a:cs typeface="Calibri" panose="020F0502020204030204"/>
                <a:sym typeface="Calibri" panose="020F0502020204030204"/>
              </a:rPr>
              <a:t> .</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The mentors, here, are very </a:t>
            </a:r>
            <a:r>
              <a:rPr lang="en-US" sz="1800">
                <a:solidFill>
                  <a:schemeClr val="dk1"/>
                </a:solidFill>
                <a:latin typeface="Calibri" panose="020F0502020204030204"/>
                <a:ea typeface="Calibri" panose="020F0502020204030204"/>
                <a:cs typeface="Calibri" panose="020F0502020204030204"/>
                <a:sym typeface="Calibri" panose="020F0502020204030204"/>
              </a:rPr>
              <a:t>supportive</a:t>
            </a:r>
            <a:r>
              <a:rPr lang="en-US" sz="1800">
                <a:solidFill>
                  <a:schemeClr val="dk1"/>
                </a:solidFill>
                <a:latin typeface="Calibri" panose="020F0502020204030204"/>
                <a:ea typeface="Calibri" panose="020F0502020204030204"/>
                <a:cs typeface="Calibri" panose="020F0502020204030204"/>
                <a:sym typeface="Calibri" panose="020F0502020204030204"/>
              </a:rPr>
              <a:t> and </a:t>
            </a:r>
            <a:r>
              <a:rPr lang="en-US" sz="1800">
                <a:solidFill>
                  <a:schemeClr val="dk1"/>
                </a:solidFill>
                <a:latin typeface="Calibri" panose="020F0502020204030204"/>
                <a:ea typeface="Calibri" panose="020F0502020204030204"/>
                <a:cs typeface="Calibri" panose="020F0502020204030204"/>
                <a:sym typeface="Calibri" panose="020F0502020204030204"/>
              </a:rPr>
              <a:t>encouraging</a:t>
            </a:r>
            <a:r>
              <a:rPr lang="en-US" sz="1800">
                <a:solidFill>
                  <a:schemeClr val="dk1"/>
                </a:solidFill>
                <a:latin typeface="Calibri" panose="020F0502020204030204"/>
                <a:ea typeface="Calibri" panose="020F0502020204030204"/>
                <a:cs typeface="Calibri" panose="020F0502020204030204"/>
                <a:sym typeface="Calibri" panose="020F0502020204030204"/>
              </a:rPr>
              <a:t> . The knowledge gained here during this </a:t>
            </a:r>
            <a:r>
              <a:rPr lang="en-US" sz="1800">
                <a:solidFill>
                  <a:schemeClr val="dk1"/>
                </a:solidFill>
                <a:latin typeface="Calibri" panose="020F0502020204030204"/>
                <a:ea typeface="Calibri" panose="020F0502020204030204"/>
                <a:cs typeface="Calibri" panose="020F0502020204030204"/>
                <a:sym typeface="Calibri" panose="020F0502020204030204"/>
              </a:rPr>
              <a:t>internship</a:t>
            </a:r>
            <a:r>
              <a:rPr lang="en-US" sz="1800">
                <a:solidFill>
                  <a:schemeClr val="dk1"/>
                </a:solidFill>
                <a:latin typeface="Calibri" panose="020F0502020204030204"/>
                <a:ea typeface="Calibri" panose="020F0502020204030204"/>
                <a:cs typeface="Calibri" panose="020F0502020204030204"/>
                <a:sym typeface="Calibri" panose="020F0502020204030204"/>
              </a:rPr>
              <a:t> is vast and is helping us understand the need to </a:t>
            </a:r>
            <a:r>
              <a:rPr lang="en-US" sz="1800">
                <a:solidFill>
                  <a:schemeClr val="dk1"/>
                </a:solidFill>
                <a:latin typeface="Calibri" panose="020F0502020204030204"/>
                <a:ea typeface="Calibri" panose="020F0502020204030204"/>
                <a:cs typeface="Calibri" panose="020F0502020204030204"/>
                <a:sym typeface="Calibri" panose="020F0502020204030204"/>
              </a:rPr>
              <a:t>evolve</a:t>
            </a:r>
            <a:r>
              <a:rPr lang="en-US" sz="1800">
                <a:solidFill>
                  <a:schemeClr val="dk1"/>
                </a:solidFill>
                <a:latin typeface="Calibri" panose="020F0502020204030204"/>
                <a:ea typeface="Calibri" panose="020F0502020204030204"/>
                <a:cs typeface="Calibri" panose="020F0502020204030204"/>
                <a:sym typeface="Calibri" panose="020F0502020204030204"/>
              </a:rPr>
              <a:t> with good ideas shaping our future. </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we, heartily thank Innomatics Research labs for providing us with this opportunity.</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US" sz="1800">
                <a:solidFill>
                  <a:schemeClr val="dk1"/>
                </a:solidFill>
                <a:latin typeface="Calibri" panose="020F0502020204030204"/>
                <a:ea typeface="Calibri" panose="020F0502020204030204"/>
                <a:cs typeface="Calibri" panose="020F0502020204030204"/>
                <a:sym typeface="Calibri" panose="020F0502020204030204"/>
              </a:rPr>
              <a:t>we thank the mentors for helping us all the time.</a:t>
            </a: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Clr>
                <a:schemeClr val="dk1"/>
              </a:buClr>
              <a:buSzPts val="1100"/>
              <a:buFont typeface="Arial" panose="020B0604020202020204"/>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2804" y="78788"/>
            <a:ext cx="6099600" cy="4863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accent2"/>
              </a:buClr>
              <a:buSzPts val="3200"/>
              <a:buFont typeface="Lato Black" panose="020F0802020204030203"/>
              <a:buNone/>
            </a:pPr>
            <a:r>
              <a:rPr lang="en-US" sz="3200" b="0" i="0" u="none" strike="noStrike" cap="none">
                <a:solidFill>
                  <a:schemeClr val="accent2"/>
                </a:solidFill>
                <a:latin typeface="Lato Black" panose="020F0802020204030203"/>
                <a:ea typeface="Lato Black" panose="020F0802020204030203"/>
                <a:cs typeface="Lato Black" panose="020F0802020204030203"/>
                <a:sym typeface="Lato Black" panose="020F0802020204030203"/>
              </a:rPr>
              <a:t>About Team</a:t>
            </a:r>
            <a:endParaRPr sz="1800">
              <a:solidFill>
                <a:schemeClr val="accent2"/>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pic>
        <p:nvPicPr>
          <p:cNvPr id="222" name="Google Shape;222;p16" descr="a8.PNG"/>
          <p:cNvPicPr preferRelativeResize="0"/>
          <p:nvPr/>
        </p:nvPicPr>
        <p:blipFill rotWithShape="1">
          <a:blip r:embed="rId1"/>
          <a:srcRect/>
          <a:stretch>
            <a:fillRect/>
          </a:stretch>
        </p:blipFill>
        <p:spPr>
          <a:xfrm>
            <a:off x="1966336" y="914049"/>
            <a:ext cx="8259328" cy="5029902"/>
          </a:xfrm>
          <a:prstGeom prst="rect">
            <a:avLst/>
          </a:prstGeom>
          <a:noFill/>
          <a:ln>
            <a:noFill/>
          </a:ln>
        </p:spPr>
      </p:pic>
      <p:sp>
        <p:nvSpPr>
          <p:cNvPr id="223" name="Google Shape;223;p16"/>
          <p:cNvSpPr txBox="1"/>
          <p:nvPr/>
        </p:nvSpPr>
        <p:spPr>
          <a:xfrm>
            <a:off x="409903" y="378372"/>
            <a:ext cx="30501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panose="020F0502020204030204"/>
                <a:ea typeface="Calibri" panose="020F0502020204030204"/>
                <a:cs typeface="Calibri" panose="020F0502020204030204"/>
                <a:sym typeface="Calibri" panose="020F0502020204030204"/>
              </a:rPr>
              <a:t>Item – Item Similarity Contnd..</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pic>
        <p:nvPicPr>
          <p:cNvPr id="228" name="Google Shape;228;p17" descr="item1.PNG"/>
          <p:cNvPicPr preferRelativeResize="0"/>
          <p:nvPr/>
        </p:nvPicPr>
        <p:blipFill rotWithShape="1">
          <a:blip r:embed="rId1"/>
          <a:srcRect/>
          <a:stretch>
            <a:fillRect/>
          </a:stretch>
        </p:blipFill>
        <p:spPr>
          <a:xfrm>
            <a:off x="1613861" y="771154"/>
            <a:ext cx="8964277" cy="5315692"/>
          </a:xfrm>
          <a:prstGeom prst="rect">
            <a:avLst/>
          </a:prstGeom>
          <a:noFill/>
          <a:ln>
            <a:noFill/>
          </a:ln>
        </p:spPr>
      </p:pic>
      <p:sp>
        <p:nvSpPr>
          <p:cNvPr id="229" name="Google Shape;229;p17"/>
          <p:cNvSpPr txBox="1"/>
          <p:nvPr/>
        </p:nvSpPr>
        <p:spPr>
          <a:xfrm>
            <a:off x="367862" y="367862"/>
            <a:ext cx="30501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panose="020F0502020204030204"/>
                <a:ea typeface="Calibri" panose="020F0502020204030204"/>
                <a:cs typeface="Calibri" panose="020F0502020204030204"/>
                <a:sym typeface="Calibri" panose="020F0502020204030204"/>
              </a:rPr>
              <a:t>Item – Item Similarity Contnd..</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pic>
        <p:nvPicPr>
          <p:cNvPr id="235" name="Google Shape;235;ge13ea1a74d_2_3"/>
          <p:cNvPicPr preferRelativeResize="0"/>
          <p:nvPr/>
        </p:nvPicPr>
        <p:blipFill>
          <a:blip r:embed="rId1"/>
          <a:stretch>
            <a:fillRect/>
          </a:stretch>
        </p:blipFill>
        <p:spPr>
          <a:xfrm>
            <a:off x="152400" y="152400"/>
            <a:ext cx="6376175" cy="6046751"/>
          </a:xfrm>
          <a:prstGeom prst="rect">
            <a:avLst/>
          </a:prstGeom>
          <a:noFill/>
          <a:ln>
            <a:noFill/>
          </a:ln>
        </p:spPr>
      </p:pic>
      <p:pic>
        <p:nvPicPr>
          <p:cNvPr id="236" name="Google Shape;236;ge13ea1a74d_2_3"/>
          <p:cNvPicPr preferRelativeResize="0"/>
          <p:nvPr/>
        </p:nvPicPr>
        <p:blipFill>
          <a:blip r:embed="rId2"/>
          <a:stretch>
            <a:fillRect/>
          </a:stretch>
        </p:blipFill>
        <p:spPr>
          <a:xfrm>
            <a:off x="6318950" y="152400"/>
            <a:ext cx="5720650" cy="5103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pic>
        <p:nvPicPr>
          <p:cNvPr id="241" name="Google Shape;241;p18" descr="user1.PNG"/>
          <p:cNvPicPr preferRelativeResize="0"/>
          <p:nvPr/>
        </p:nvPicPr>
        <p:blipFill rotWithShape="1">
          <a:blip r:embed="rId1"/>
          <a:srcRect/>
          <a:stretch>
            <a:fillRect/>
          </a:stretch>
        </p:blipFill>
        <p:spPr>
          <a:xfrm>
            <a:off x="260764" y="178676"/>
            <a:ext cx="3878416" cy="3424715"/>
          </a:xfrm>
          <a:prstGeom prst="rect">
            <a:avLst/>
          </a:prstGeom>
          <a:noFill/>
          <a:ln>
            <a:noFill/>
          </a:ln>
        </p:spPr>
      </p:pic>
      <p:pic>
        <p:nvPicPr>
          <p:cNvPr id="242" name="Google Shape;242;p18" descr="user2.PNG"/>
          <p:cNvPicPr preferRelativeResize="0"/>
          <p:nvPr/>
        </p:nvPicPr>
        <p:blipFill rotWithShape="1">
          <a:blip r:embed="rId2"/>
          <a:srcRect/>
          <a:stretch>
            <a:fillRect/>
          </a:stretch>
        </p:blipFill>
        <p:spPr>
          <a:xfrm>
            <a:off x="282500" y="3615763"/>
            <a:ext cx="8441752" cy="3089838"/>
          </a:xfrm>
          <a:prstGeom prst="rect">
            <a:avLst/>
          </a:prstGeom>
          <a:noFill/>
          <a:ln>
            <a:noFill/>
          </a:ln>
        </p:spPr>
      </p:pic>
      <p:pic>
        <p:nvPicPr>
          <p:cNvPr id="243" name="Google Shape;243;p18" descr="user3.PNG"/>
          <p:cNvPicPr preferRelativeResize="0"/>
          <p:nvPr/>
        </p:nvPicPr>
        <p:blipFill rotWithShape="1">
          <a:blip r:embed="rId3"/>
          <a:srcRect/>
          <a:stretch>
            <a:fillRect/>
          </a:stretch>
        </p:blipFill>
        <p:spPr>
          <a:xfrm>
            <a:off x="4507655" y="245607"/>
            <a:ext cx="4248743" cy="3381847"/>
          </a:xfrm>
          <a:prstGeom prst="rect">
            <a:avLst/>
          </a:prstGeom>
          <a:noFill/>
          <a:ln>
            <a:noFill/>
          </a:ln>
        </p:spPr>
      </p:pic>
      <p:sp>
        <p:nvSpPr>
          <p:cNvPr id="244" name="Google Shape;244;p18"/>
          <p:cNvSpPr txBox="1"/>
          <p:nvPr/>
        </p:nvSpPr>
        <p:spPr>
          <a:xfrm>
            <a:off x="9080939" y="1545019"/>
            <a:ext cx="289034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FF0000"/>
                </a:solidFill>
                <a:latin typeface="Calibri" panose="020F0502020204030204"/>
                <a:ea typeface="Calibri" panose="020F0502020204030204"/>
                <a:cs typeface="Calibri" panose="020F0502020204030204"/>
                <a:sym typeface="Calibri" panose="020F0502020204030204"/>
              </a:rPr>
              <a:t>User Based Collaborative Filtering</a:t>
            </a:r>
            <a:endParaRPr sz="36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pic>
        <p:nvPicPr>
          <p:cNvPr id="249" name="Google Shape;249;p19" descr="user4.PNG"/>
          <p:cNvPicPr preferRelativeResize="0"/>
          <p:nvPr/>
        </p:nvPicPr>
        <p:blipFill rotWithShape="1">
          <a:blip r:embed="rId1"/>
          <a:srcRect/>
          <a:stretch>
            <a:fillRect/>
          </a:stretch>
        </p:blipFill>
        <p:spPr>
          <a:xfrm>
            <a:off x="394491" y="318653"/>
            <a:ext cx="10893619" cy="59428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pic>
        <p:nvPicPr>
          <p:cNvPr id="254" name="Google Shape;254;p20" descr="user5.PNG"/>
          <p:cNvPicPr preferRelativeResize="0"/>
          <p:nvPr/>
        </p:nvPicPr>
        <p:blipFill rotWithShape="1">
          <a:blip r:embed="rId1"/>
          <a:srcRect/>
          <a:stretch>
            <a:fillRect/>
          </a:stretch>
        </p:blipFill>
        <p:spPr>
          <a:xfrm>
            <a:off x="4168558" y="0"/>
            <a:ext cx="5921373" cy="3340958"/>
          </a:xfrm>
          <a:prstGeom prst="rect">
            <a:avLst/>
          </a:prstGeom>
          <a:noFill/>
          <a:ln>
            <a:noFill/>
          </a:ln>
        </p:spPr>
      </p:pic>
      <p:pic>
        <p:nvPicPr>
          <p:cNvPr id="255" name="Google Shape;255;p20" descr="user6.PNG"/>
          <p:cNvPicPr preferRelativeResize="0"/>
          <p:nvPr/>
        </p:nvPicPr>
        <p:blipFill rotWithShape="1">
          <a:blip r:embed="rId2"/>
          <a:srcRect/>
          <a:stretch>
            <a:fillRect/>
          </a:stretch>
        </p:blipFill>
        <p:spPr>
          <a:xfrm>
            <a:off x="877551" y="3354701"/>
            <a:ext cx="7935433" cy="3343742"/>
          </a:xfrm>
          <a:prstGeom prst="rect">
            <a:avLst/>
          </a:prstGeom>
          <a:noFill/>
          <a:ln>
            <a:noFill/>
          </a:ln>
        </p:spPr>
      </p:pic>
      <p:sp>
        <p:nvSpPr>
          <p:cNvPr id="256" name="Google Shape;256;p20"/>
          <p:cNvSpPr txBox="1"/>
          <p:nvPr/>
        </p:nvSpPr>
        <p:spPr>
          <a:xfrm>
            <a:off x="430924" y="462455"/>
            <a:ext cx="356802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Calibri" panose="020F0502020204030204"/>
                <a:ea typeface="Calibri" panose="020F0502020204030204"/>
                <a:cs typeface="Calibri" panose="020F0502020204030204"/>
                <a:sym typeface="Calibri" panose="020F0502020204030204"/>
              </a:rPr>
              <a:t>User Based Contnd..</a:t>
            </a:r>
            <a:endParaRPr sz="32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pic>
        <p:nvPicPr>
          <p:cNvPr id="261" name="Google Shape;261;p21" descr="user7.PNG"/>
          <p:cNvPicPr preferRelativeResize="0"/>
          <p:nvPr/>
        </p:nvPicPr>
        <p:blipFill rotWithShape="1">
          <a:blip r:embed="rId1"/>
          <a:srcRect/>
          <a:stretch>
            <a:fillRect/>
          </a:stretch>
        </p:blipFill>
        <p:spPr>
          <a:xfrm>
            <a:off x="1251861" y="923575"/>
            <a:ext cx="9688278" cy="5010850"/>
          </a:xfrm>
          <a:prstGeom prst="rect">
            <a:avLst/>
          </a:prstGeom>
          <a:noFill/>
          <a:ln>
            <a:noFill/>
          </a:ln>
        </p:spPr>
      </p:pic>
      <p:sp>
        <p:nvSpPr>
          <p:cNvPr id="262" name="Google Shape;262;p21"/>
          <p:cNvSpPr txBox="1"/>
          <p:nvPr/>
        </p:nvSpPr>
        <p:spPr>
          <a:xfrm>
            <a:off x="325821" y="283779"/>
            <a:ext cx="2739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panose="020F0502020204030204"/>
                <a:ea typeface="Calibri" panose="020F0502020204030204"/>
                <a:cs typeface="Calibri" panose="020F0502020204030204"/>
                <a:sym typeface="Calibri" panose="020F0502020204030204"/>
              </a:rPr>
              <a:t>User Based contnd…</a:t>
            </a:r>
            <a:endParaRPr sz="24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pic>
        <p:nvPicPr>
          <p:cNvPr id="267" name="Google Shape;267;p22" descr="user8.PNG"/>
          <p:cNvPicPr preferRelativeResize="0"/>
          <p:nvPr/>
        </p:nvPicPr>
        <p:blipFill rotWithShape="1">
          <a:blip r:embed="rId1"/>
          <a:srcRect/>
          <a:stretch>
            <a:fillRect/>
          </a:stretch>
        </p:blipFill>
        <p:spPr>
          <a:xfrm>
            <a:off x="1466203" y="628259"/>
            <a:ext cx="9259593" cy="5601482"/>
          </a:xfrm>
          <a:prstGeom prst="rect">
            <a:avLst/>
          </a:prstGeom>
          <a:noFill/>
          <a:ln>
            <a:noFill/>
          </a:ln>
        </p:spPr>
      </p:pic>
      <p:sp>
        <p:nvSpPr>
          <p:cNvPr id="268" name="Google Shape;268;p22"/>
          <p:cNvSpPr txBox="1"/>
          <p:nvPr/>
        </p:nvSpPr>
        <p:spPr>
          <a:xfrm>
            <a:off x="262759" y="0"/>
            <a:ext cx="2739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panose="020F0502020204030204"/>
                <a:ea typeface="Calibri" panose="020F0502020204030204"/>
                <a:cs typeface="Calibri" panose="020F0502020204030204"/>
                <a:sym typeface="Calibri" panose="020F0502020204030204"/>
              </a:rPr>
              <a:t>User Based contnd…</a:t>
            </a:r>
            <a:endParaRPr sz="24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pic>
        <p:nvPicPr>
          <p:cNvPr id="273" name="Google Shape;273;p23" descr="b1.PNG"/>
          <p:cNvPicPr preferRelativeResize="0"/>
          <p:nvPr/>
        </p:nvPicPr>
        <p:blipFill rotWithShape="1">
          <a:blip r:embed="rId1"/>
          <a:srcRect t="14536"/>
          <a:stretch>
            <a:fillRect/>
          </a:stretch>
        </p:blipFill>
        <p:spPr>
          <a:xfrm>
            <a:off x="509233" y="735723"/>
            <a:ext cx="5077534" cy="2792530"/>
          </a:xfrm>
          <a:prstGeom prst="rect">
            <a:avLst/>
          </a:prstGeom>
          <a:noFill/>
          <a:ln>
            <a:noFill/>
          </a:ln>
        </p:spPr>
      </p:pic>
      <p:pic>
        <p:nvPicPr>
          <p:cNvPr id="274" name="Google Shape;274;p23" descr="b2.PNG"/>
          <p:cNvPicPr preferRelativeResize="0"/>
          <p:nvPr/>
        </p:nvPicPr>
        <p:blipFill rotWithShape="1">
          <a:blip r:embed="rId2"/>
          <a:srcRect/>
          <a:stretch>
            <a:fillRect/>
          </a:stretch>
        </p:blipFill>
        <p:spPr>
          <a:xfrm>
            <a:off x="626161" y="3735441"/>
            <a:ext cx="9783541" cy="2372056"/>
          </a:xfrm>
          <a:prstGeom prst="rect">
            <a:avLst/>
          </a:prstGeom>
          <a:noFill/>
          <a:ln>
            <a:noFill/>
          </a:ln>
        </p:spPr>
      </p:pic>
      <p:sp>
        <p:nvSpPr>
          <p:cNvPr id="275" name="Google Shape;275;p23"/>
          <p:cNvSpPr txBox="1"/>
          <p:nvPr/>
        </p:nvSpPr>
        <p:spPr>
          <a:xfrm>
            <a:off x="6726620" y="777765"/>
            <a:ext cx="406996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FF0000"/>
                </a:solidFill>
                <a:latin typeface="Calibri" panose="020F0502020204030204"/>
                <a:ea typeface="Calibri" panose="020F0502020204030204"/>
                <a:cs typeface="Calibri" panose="020F0502020204030204"/>
                <a:sym typeface="Calibri" panose="020F0502020204030204"/>
              </a:rPr>
              <a:t>Content Based Filtering</a:t>
            </a:r>
            <a:endParaRPr sz="32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276" name="Google Shape;276;p23"/>
          <p:cNvPicPr preferRelativeResize="0"/>
          <p:nvPr/>
        </p:nvPicPr>
        <p:blipFill>
          <a:blip r:embed="rId3"/>
          <a:stretch>
            <a:fillRect/>
          </a:stretch>
        </p:blipFill>
        <p:spPr>
          <a:xfrm>
            <a:off x="1905342" y="4924915"/>
            <a:ext cx="3581400" cy="180975"/>
          </a:xfrm>
          <a:prstGeom prst="rect">
            <a:avLst/>
          </a:prstGeom>
          <a:noFill/>
          <a:ln>
            <a:noFill/>
          </a:ln>
        </p:spPr>
      </p:pic>
      <p:pic>
        <p:nvPicPr>
          <p:cNvPr id="277" name="Google Shape;277;p23"/>
          <p:cNvPicPr preferRelativeResize="0"/>
          <p:nvPr/>
        </p:nvPicPr>
        <p:blipFill>
          <a:blip r:embed="rId4"/>
          <a:stretch>
            <a:fillRect/>
          </a:stretch>
        </p:blipFill>
        <p:spPr>
          <a:xfrm>
            <a:off x="1976767" y="4896352"/>
            <a:ext cx="781050" cy="238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81" name="Shape 281"/>
        <p:cNvGrpSpPr/>
        <p:nvPr/>
      </p:nvGrpSpPr>
      <p:grpSpPr>
        <a:xfrm>
          <a:off x="0" y="0"/>
          <a:ext cx="0" cy="0"/>
          <a:chOff x="0" y="0"/>
          <a:chExt cx="0" cy="0"/>
        </a:xfrm>
      </p:grpSpPr>
      <p:pic>
        <p:nvPicPr>
          <p:cNvPr id="282" name="Google Shape;282;p24" descr="b3.PNG"/>
          <p:cNvPicPr preferRelativeResize="0"/>
          <p:nvPr/>
        </p:nvPicPr>
        <p:blipFill rotWithShape="1">
          <a:blip r:embed="rId1"/>
          <a:srcRect/>
          <a:stretch>
            <a:fillRect/>
          </a:stretch>
        </p:blipFill>
        <p:spPr>
          <a:xfrm>
            <a:off x="1155314" y="1148513"/>
            <a:ext cx="7106642" cy="3362795"/>
          </a:xfrm>
          <a:prstGeom prst="rect">
            <a:avLst/>
          </a:prstGeom>
          <a:noFill/>
          <a:ln>
            <a:noFill/>
          </a:ln>
        </p:spPr>
      </p:pic>
      <p:sp>
        <p:nvSpPr>
          <p:cNvPr id="283" name="Google Shape;283;p24"/>
          <p:cNvSpPr txBox="1"/>
          <p:nvPr/>
        </p:nvSpPr>
        <p:spPr>
          <a:xfrm>
            <a:off x="1008993" y="441434"/>
            <a:ext cx="44368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panose="020F0502020204030204"/>
                <a:ea typeface="Calibri" panose="020F0502020204030204"/>
                <a:cs typeface="Calibri" panose="020F0502020204030204"/>
                <a:sym typeface="Calibri" panose="020F0502020204030204"/>
              </a:rPr>
              <a:t>Contend Based Filtering (contnd..)</a:t>
            </a:r>
            <a:endParaRPr sz="24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284" name="Google Shape;284;p24"/>
          <p:cNvPicPr preferRelativeResize="0"/>
          <p:nvPr/>
        </p:nvPicPr>
        <p:blipFill>
          <a:blip r:embed="rId2"/>
          <a:stretch>
            <a:fillRect/>
          </a:stretch>
        </p:blipFill>
        <p:spPr>
          <a:xfrm>
            <a:off x="1155326" y="1664750"/>
            <a:ext cx="7106625" cy="48956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685800"/>
            <a:ext cx="9033664" cy="70675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Ever Thought, How Applications like </a:t>
            </a:r>
            <a:r>
              <a:rPr lang="en-US" sz="2000" dirty="0" err="1">
                <a:latin typeface="Times New Roman" panose="02020603050405020304" pitchFamily="18" charset="0"/>
                <a:cs typeface="Times New Roman" panose="02020603050405020304" pitchFamily="18" charset="0"/>
              </a:rPr>
              <a:t>Netflix,Youtube,Amazon,spotify</a:t>
            </a:r>
            <a:r>
              <a:rPr lang="en-US" sz="2000" dirty="0">
                <a:latin typeface="Times New Roman" panose="02020603050405020304" pitchFamily="18" charset="0"/>
                <a:cs typeface="Times New Roman" panose="02020603050405020304" pitchFamily="18" charset="0"/>
              </a:rPr>
              <a:t>  provide us Relevant stuff of what we are searching for??? It’s because of  …….</a:t>
            </a: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901547" y="1828800"/>
            <a:ext cx="3707765" cy="521970"/>
          </a:xfrm>
          <a:prstGeom prst="rect">
            <a:avLst/>
          </a:prstGeom>
          <a:noFill/>
        </p:spPr>
        <p:txBody>
          <a:bodyPr wrap="none" rtlCol="0">
            <a:spAutoFit/>
          </a:bodyPr>
          <a:lstStyle/>
          <a:p>
            <a:pPr algn="ctr"/>
            <a:r>
              <a:rPr lang="en-US" sz="2800" b="1" dirty="0">
                <a:latin typeface="Times New Roman" panose="02020603050405020304" pitchFamily="18" charset="0"/>
                <a:cs typeface="Times New Roman" panose="02020603050405020304" pitchFamily="18" charset="0"/>
              </a:rPr>
              <a:t>Recommender Systems</a:t>
            </a:r>
            <a:endParaRPr lang="en-US"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057400" y="2819400"/>
            <a:ext cx="8077199" cy="2891790"/>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 goal of a </a:t>
            </a:r>
            <a:r>
              <a:rPr lang="en-US" sz="2200" b="1" dirty="0">
                <a:latin typeface="Times New Roman" panose="02020603050405020304" pitchFamily="18" charset="0"/>
                <a:cs typeface="Times New Roman" panose="02020603050405020304" pitchFamily="18" charset="0"/>
              </a:rPr>
              <a:t>recommender system</a:t>
            </a:r>
            <a:r>
              <a:rPr lang="en-US" sz="2200" dirty="0">
                <a:latin typeface="Times New Roman" panose="02020603050405020304" pitchFamily="18" charset="0"/>
                <a:cs typeface="Times New Roman" panose="02020603050405020304" pitchFamily="18" charset="0"/>
              </a:rPr>
              <a:t> is to generate meaningful recommendations to a collection of users for items or products that might interest them.</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Suggestions for books on Amazon, or movies on Netflix, are real-world examples of the operation of industry strength </a:t>
            </a:r>
            <a:r>
              <a:rPr lang="en-US" sz="2200" b="1" dirty="0">
                <a:latin typeface="Times New Roman" panose="02020603050405020304" pitchFamily="18" charset="0"/>
                <a:cs typeface="Times New Roman" panose="02020603050405020304" pitchFamily="18" charset="0"/>
              </a:rPr>
              <a:t>recommender system</a:t>
            </a:r>
            <a:endParaRPr lang="en-US" sz="2200" dirty="0">
              <a:latin typeface="Times New Roman" panose="02020603050405020304" pitchFamily="18" charset="0"/>
              <a:cs typeface="Times New Roman" panose="02020603050405020304" pitchFamily="18" charset="0"/>
            </a:endParaRPr>
          </a:p>
          <a:p>
            <a:br>
              <a:rPr lang="en-US" dirty="0"/>
            </a:b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pic>
        <p:nvPicPr>
          <p:cNvPr id="289" name="Google Shape;289;p25"/>
          <p:cNvPicPr preferRelativeResize="0"/>
          <p:nvPr/>
        </p:nvPicPr>
        <p:blipFill rotWithShape="1">
          <a:blip r:embed="rId1"/>
          <a:srcRect/>
          <a:stretch>
            <a:fillRect/>
          </a:stretch>
        </p:blipFill>
        <p:spPr>
          <a:xfrm>
            <a:off x="6466516" y="1850749"/>
            <a:ext cx="4465643" cy="2834317"/>
          </a:xfrm>
          <a:prstGeom prst="rect">
            <a:avLst/>
          </a:prstGeom>
          <a:noFill/>
          <a:ln>
            <a:noFill/>
          </a:ln>
        </p:spPr>
      </p:pic>
      <p:sp>
        <p:nvSpPr>
          <p:cNvPr id="290" name="Google Shape;290;p2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panose="02000000000000000000"/>
              <a:buNone/>
            </a:pPr>
            <a:r>
              <a:rPr lang="en-US" sz="4400">
                <a:solidFill>
                  <a:srgbClr val="C00000"/>
                </a:solidFill>
                <a:latin typeface="Libre Baskerville" panose="02000000000000000000"/>
                <a:ea typeface="Libre Baskerville" panose="02000000000000000000"/>
                <a:cs typeface="Libre Baskerville" panose="02000000000000000000"/>
                <a:sym typeface="Libre Baskerville" panose="02000000000000000000"/>
              </a:rPr>
              <a:t>THANK YOU</a:t>
            </a: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Box 2"/>
          <p:cNvSpPr txBox="1"/>
          <p:nvPr/>
        </p:nvSpPr>
        <p:spPr>
          <a:xfrm>
            <a:off x="1981200" y="685800"/>
            <a:ext cx="4371758" cy="39878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Types</a:t>
            </a:r>
            <a:r>
              <a:rPr lang="en-US" sz="2000" dirty="0">
                <a:latin typeface="Times New Roman" panose="02020603050405020304" pitchFamily="18" charset="0"/>
                <a:cs typeface="Times New Roman" panose="02020603050405020304" pitchFamily="18" charset="0"/>
              </a:rPr>
              <a:t> of </a:t>
            </a:r>
            <a:r>
              <a:rPr lang="en-US" sz="2000" u="sng" dirty="0">
                <a:latin typeface="Times New Roman" panose="02020603050405020304" pitchFamily="18" charset="0"/>
                <a:cs typeface="Times New Roman" panose="02020603050405020304" pitchFamily="18" charset="0"/>
              </a:rPr>
              <a:t>Recommender</a:t>
            </a:r>
            <a:r>
              <a:rPr lang="en-US" sz="2000" dirty="0">
                <a:latin typeface="Times New Roman" panose="02020603050405020304" pitchFamily="18" charset="0"/>
                <a:cs typeface="Times New Roman" panose="02020603050405020304" pitchFamily="18" charset="0"/>
              </a:rPr>
              <a:t> </a:t>
            </a:r>
            <a:r>
              <a:rPr lang="en-US" sz="2000" u="sng" dirty="0">
                <a:latin typeface="Times New Roman" panose="02020603050405020304" pitchFamily="18" charset="0"/>
                <a:cs typeface="Times New Roman" panose="02020603050405020304" pitchFamily="18" charset="0"/>
              </a:rPr>
              <a:t>System</a:t>
            </a:r>
            <a:endParaRPr lang="en-US" sz="2000"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685800"/>
            <a:ext cx="3853366" cy="82994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Content Based Recommendations</a:t>
            </a:r>
            <a:endParaRPr lang="en-US" sz="2400" b="1" dirty="0">
              <a:latin typeface="Times New Roman" panose="02020603050405020304" pitchFamily="18" charset="0"/>
              <a:cs typeface="Times New Roman" panose="02020603050405020304" pitchFamily="18" charset="0"/>
            </a:endParaRPr>
          </a:p>
        </p:txBody>
      </p:sp>
      <p:pic>
        <p:nvPicPr>
          <p:cNvPr id="3" name="Picture 2" descr="content-based-filtering-1-1024.jpg"/>
          <p:cNvPicPr>
            <a:picLocks noChangeAspect="1"/>
          </p:cNvPicPr>
          <p:nvPr/>
        </p:nvPicPr>
        <p:blipFill>
          <a:blip r:embed="rId1"/>
          <a:stretch>
            <a:fillRect/>
          </a:stretch>
        </p:blipFill>
        <p:spPr>
          <a:xfrm>
            <a:off x="1524000" y="0"/>
            <a:ext cx="9144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tmbased.png"/>
          <p:cNvPicPr>
            <a:picLocks noChangeAspect="1"/>
          </p:cNvPicPr>
          <p:nvPr/>
        </p:nvPicPr>
        <p:blipFill>
          <a:blip r:embed="rId1"/>
          <a:stretch>
            <a:fillRect/>
          </a:stretch>
        </p:blipFill>
        <p:spPr>
          <a:xfrm>
            <a:off x="1905000" y="533400"/>
            <a:ext cx="8382000" cy="4953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_2021-06-09-17-12-11-181_com.google.android.youtube.jpg"/>
          <p:cNvPicPr>
            <a:picLocks noChangeAspect="1"/>
          </p:cNvPicPr>
          <p:nvPr/>
        </p:nvPicPr>
        <p:blipFill>
          <a:blip r:embed="rId1" cstate="print"/>
          <a:srcRect l="11666" t="4861" r="13333"/>
          <a:stretch>
            <a:fillRect/>
          </a:stretch>
        </p:blipFill>
        <p:spPr>
          <a:xfrm>
            <a:off x="2471437" y="2333206"/>
            <a:ext cx="6858000" cy="4015154"/>
          </a:xfrm>
          <a:prstGeom prst="rect">
            <a:avLst/>
          </a:prstGeom>
        </p:spPr>
      </p:pic>
      <p:sp>
        <p:nvSpPr>
          <p:cNvPr id="3" name="TextBox 2"/>
          <p:cNvSpPr txBox="1"/>
          <p:nvPr/>
        </p:nvSpPr>
        <p:spPr>
          <a:xfrm>
            <a:off x="4464853" y="1243823"/>
            <a:ext cx="3601696" cy="30670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dirty="0">
                <a:ea typeface="Verdana" panose="020B0604030504040204"/>
              </a:rPr>
              <a:t>CONTENT BASED FORMULA</a:t>
            </a:r>
            <a:endParaRPr lang="en-GB" dirty="0">
              <a:ea typeface="Verdana" panose="020B060403050404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838200"/>
            <a:ext cx="8382000" cy="2214880"/>
          </a:xfrm>
          <a:prstGeom prst="rect">
            <a:avLst/>
          </a:prstGeom>
          <a:noFill/>
        </p:spPr>
        <p:txBody>
          <a:bodyPr wrap="square" rtlCol="0">
            <a:spAutoFit/>
          </a:bodyPr>
          <a:lstStyle/>
          <a:p>
            <a:r>
              <a:rPr lang="en-US" dirty="0"/>
              <a:t>                     </a:t>
            </a:r>
            <a:r>
              <a:rPr lang="en-US" sz="2800" dirty="0">
                <a:latin typeface="Times New Roman" panose="02020603050405020304" pitchFamily="18" charset="0"/>
                <a:cs typeface="Times New Roman" panose="02020603050405020304" pitchFamily="18" charset="0"/>
              </a:rPr>
              <a:t>Using Music Album Information</a:t>
            </a:r>
            <a:endParaRPr lang="en-US" sz="2800" dirty="0">
              <a:latin typeface="Times New Roman" panose="02020603050405020304" pitchFamily="18" charset="0"/>
              <a:cs typeface="Times New Roman" panose="02020603050405020304" pitchFamily="18" charset="0"/>
            </a:endParaRPr>
          </a:p>
          <a:p>
            <a:endParaRPr lang="en-US" dirty="0"/>
          </a:p>
          <a:p>
            <a:r>
              <a:rPr lang="en-US" sz="2600" dirty="0">
                <a:latin typeface="Times New Roman" panose="02020603050405020304" pitchFamily="18" charset="0"/>
                <a:cs typeface="Times New Roman" panose="02020603050405020304" pitchFamily="18" charset="0"/>
              </a:rPr>
              <a:t>Amy liked songs of </a:t>
            </a:r>
            <a:r>
              <a:rPr lang="en-US" sz="2600" dirty="0" err="1">
                <a:latin typeface="Times New Roman" panose="02020603050405020304" pitchFamily="18" charset="0"/>
                <a:cs typeface="Times New Roman" panose="02020603050405020304" pitchFamily="18" charset="0"/>
              </a:rPr>
              <a:t>Bahubali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ConsiderRecommendations</a:t>
            </a:r>
            <a:r>
              <a:rPr lang="en-US" sz="2600" dirty="0">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a:p>
            <a:endParaRPr lang="en-US" dirty="0"/>
          </a:p>
          <a:p>
            <a:r>
              <a:rPr lang="en-US" dirty="0">
                <a:latin typeface="Times New Roman" panose="02020603050405020304" pitchFamily="18" charset="0"/>
                <a:cs typeface="Times New Roman" panose="02020603050405020304" pitchFamily="18" charset="0"/>
              </a:rPr>
              <a:t>     Hero of the Movie is </a:t>
            </a:r>
            <a:r>
              <a:rPr lang="en-US" dirty="0" err="1">
                <a:latin typeface="Times New Roman" panose="02020603050405020304" pitchFamily="18" charset="0"/>
                <a:cs typeface="Times New Roman" panose="02020603050405020304" pitchFamily="18" charset="0"/>
              </a:rPr>
              <a:t>Prabhas</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Mirchi</a:t>
            </a:r>
            <a:r>
              <a:rPr lang="en-US" dirty="0">
                <a:latin typeface="Times New Roman" panose="02020603050405020304" pitchFamily="18" charset="0"/>
                <a:cs typeface="Times New Roman" panose="02020603050405020304" pitchFamily="18" charset="0"/>
              </a:rPr>
              <a:t> Movie Songs</a:t>
            </a:r>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3" name="TextBox 2"/>
          <p:cNvSpPr txBox="1"/>
          <p:nvPr/>
        </p:nvSpPr>
        <p:spPr>
          <a:xfrm>
            <a:off x="2209800" y="2895600"/>
            <a:ext cx="7031950" cy="3987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Classified in the genre of romantic     </a:t>
            </a:r>
            <a:r>
              <a:rPr lang="en-US" sz="2000" dirty="0">
                <a:latin typeface="Times New Roman" panose="02020603050405020304" pitchFamily="18" charset="0"/>
                <a:cs typeface="Times New Roman" panose="02020603050405020304" pitchFamily="18" charset="0"/>
                <a:sym typeface="Wingdings" panose="05000000000000000000" pitchFamily="2" charset="2"/>
              </a:rPr>
              <a:t></a:t>
            </a:r>
            <a:r>
              <a:rPr lang="en-US" sz="2000" dirty="0">
                <a:latin typeface="Times New Roman" panose="02020603050405020304" pitchFamily="18" charset="0"/>
                <a:cs typeface="Times New Roman" panose="02020603050405020304" pitchFamily="18" charset="0"/>
              </a:rPr>
              <a:t>              *Romantic Songs</a:t>
            </a:r>
            <a:endParaRPr lang="en-US"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133600" y="3657600"/>
            <a:ext cx="7772400" cy="39878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Music Director is MM </a:t>
            </a:r>
            <a:r>
              <a:rPr lang="en-US" sz="2000" dirty="0" err="1">
                <a:latin typeface="Times New Roman" panose="02020603050405020304" pitchFamily="18" charset="0"/>
                <a:cs typeface="Times New Roman" panose="02020603050405020304" pitchFamily="18" charset="0"/>
              </a:rPr>
              <a:t>Keeravani</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sym typeface="Wingdings" panose="05000000000000000000" pitchFamily="2" charset="2"/>
              </a:rPr>
              <a:t>              * MM </a:t>
            </a:r>
            <a:r>
              <a:rPr lang="en-US" sz="2000" dirty="0" err="1">
                <a:latin typeface="Times New Roman" panose="02020603050405020304" pitchFamily="18" charset="0"/>
                <a:cs typeface="Times New Roman" panose="02020603050405020304" pitchFamily="18" charset="0"/>
                <a:sym typeface="Wingdings" panose="05000000000000000000" pitchFamily="2" charset="2"/>
              </a:rPr>
              <a:t>Keeravani</a:t>
            </a:r>
            <a:r>
              <a:rPr lang="en-US" sz="2000" dirty="0">
                <a:latin typeface="Times New Roman" panose="02020603050405020304" pitchFamily="18" charset="0"/>
                <a:cs typeface="Times New Roman" panose="02020603050405020304" pitchFamily="18" charset="0"/>
                <a:sym typeface="Wingdings" panose="05000000000000000000" pitchFamily="2" charset="2"/>
              </a:rPr>
              <a:t> Songs</a:t>
            </a:r>
            <a:endParaRPr lang="en-US" sz="2000"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1905000" y="1447800"/>
            <a:ext cx="8458200" cy="1588"/>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819400" y="4495800"/>
            <a:ext cx="6515100" cy="46037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This Technique is called Content Based Filtering</a:t>
            </a: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3493</Words>
  <Application>WPS Presentation</Application>
  <PresentationFormat/>
  <Paragraphs>114</Paragraphs>
  <Slides>40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SimSun</vt:lpstr>
      <vt:lpstr>Wingdings</vt:lpstr>
      <vt:lpstr>Arial</vt:lpstr>
      <vt:lpstr>Calibri</vt:lpstr>
      <vt:lpstr>Noto Sans Symbols</vt:lpstr>
      <vt:lpstr>Segoe Print</vt:lpstr>
      <vt:lpstr>Lato Black</vt:lpstr>
      <vt:lpstr>Microsoft YaHei</vt:lpstr>
      <vt:lpstr>Arial Unicode MS</vt:lpstr>
      <vt:lpstr>Libre Baskerville</vt:lpstr>
      <vt:lpstr>Times New Roman</vt:lpstr>
      <vt:lpstr>Verdana</vt:lpstr>
      <vt:lpstr>Office Theme</vt:lpstr>
      <vt:lpstr>PowerPoint 演示文稿</vt:lpstr>
      <vt:lpstr>Music Recommender System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For cold start problem, Recommender systems make use of  two different types of feedback (input). The most convenient is the high quality explicit feedback, that consists of an explicit preference given by a user for a given item. Often explicit feedback is collected via a star rating system.   However, this kind of (precious) feedback is not always available (only few user give explicit feedback for items they have purchased) so recommender systems have to infer user preferences from the far more abundant implicit feedback.      </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Raghu Ram Aduri</dc:creator>
  <cp:lastModifiedBy>chari</cp:lastModifiedBy>
  <cp:revision>1</cp:revision>
  <dcterms:created xsi:type="dcterms:W3CDTF">2021-06-26T10:04:09Z</dcterms:created>
  <dcterms:modified xsi:type="dcterms:W3CDTF">2021-06-26T10:04:10Z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1033-11.2.0.10176</vt:lpwstr>
  </property>
</Properties>
</file>